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</p:sldIdLst>
  <p:sldSz cy="10287000" cx="18288000"/>
  <p:notesSz cx="6858000" cy="9144000"/>
  <p:embeddedFontLst>
    <p:embeddedFont>
      <p:font typeface="Open Sans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61" roundtripDataSignature="AMtx7mgdQoQKaiLhw+KS4EeMt+jHnGi7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326534B-E260-4D41-8FC6-A57AA03B2035}">
  <a:tblStyle styleId="{6326534B-E260-4D41-8FC6-A57AA03B20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551D6AB3-3F71-4C76-AFE5-CDC2D146906E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1" Type="http://customschemas.google.com/relationships/presentationmetadata" Target="meta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OpenSans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OpenSans-regular.fntdata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OpenSans-italic.fntdata"/><Relationship Id="rId14" Type="http://schemas.openxmlformats.org/officeDocument/2006/relationships/slide" Target="slides/slide8.xml"/><Relationship Id="rId58" Type="http://schemas.openxmlformats.org/officeDocument/2006/relationships/font" Target="fonts/OpenSans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6d89500c83_17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36d89500c83_17_1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6d89500c83_17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36d89500c83_17_2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6d89500c83_17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36d89500c83_17_2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6d89500c83_17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36d89500c83_17_3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6d89500c83_17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남자 아이돌 인식을 못 하거나 나이 오차가 크게 발생하는 이유! -&gt; UTKFace는 일반인 얼굴 데이터셋임. 학습 </a:t>
            </a:r>
            <a:r>
              <a:rPr lang="en-US">
                <a:solidFill>
                  <a:schemeClr val="dk1"/>
                </a:solidFill>
              </a:rPr>
              <a:t>모델은 보통 </a:t>
            </a:r>
            <a:r>
              <a:rPr b="1" lang="en-US">
                <a:solidFill>
                  <a:schemeClr val="dk1"/>
                </a:solidFill>
              </a:rPr>
              <a:t>주름, 피부 질감, 턱선, 이마 높이, 눈썹 모양, 눈 밑</a:t>
            </a:r>
            <a:r>
              <a:rPr lang="en-US">
                <a:solidFill>
                  <a:schemeClr val="dk1"/>
                </a:solidFill>
              </a:rPr>
              <a:t> 같은 물리적 특징에 민감한데 일반적으로 남자 아이돌은 피부가 깨끗하고 턱선이 샤프한 편임. 이에 따라 데이터셋과 현실 얼굴 간의 괴리가 발생하며 나이와 성별 특징이 모델 기준에서 </a:t>
            </a:r>
            <a:r>
              <a:rPr b="1" lang="en-US">
                <a:solidFill>
                  <a:schemeClr val="dk1"/>
                </a:solidFill>
              </a:rPr>
              <a:t>비표준적 케이스</a:t>
            </a:r>
            <a:r>
              <a:rPr lang="en-US">
                <a:solidFill>
                  <a:schemeClr val="dk1"/>
                </a:solidFill>
              </a:rPr>
              <a:t>로 처리되어 오차가 커짐.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또한, 해당 학습 데이터가 10년 전의 노후화된 데이터라 </a:t>
            </a:r>
            <a:r>
              <a:rPr b="1" lang="en-US">
                <a:solidFill>
                  <a:schemeClr val="dk1"/>
                </a:solidFill>
              </a:rPr>
              <a:t>최근 트렌드의 외모</a:t>
            </a:r>
            <a:r>
              <a:rPr lang="en-US">
                <a:solidFill>
                  <a:schemeClr val="dk1"/>
                </a:solidFill>
              </a:rPr>
              <a:t>나 </a:t>
            </a:r>
            <a:r>
              <a:rPr b="1" lang="en-US">
                <a:solidFill>
                  <a:schemeClr val="dk1"/>
                </a:solidFill>
              </a:rPr>
              <a:t>화장, 스타일링의 변화</a:t>
            </a:r>
            <a:r>
              <a:rPr lang="en-US">
                <a:solidFill>
                  <a:schemeClr val="dk1"/>
                </a:solidFill>
              </a:rPr>
              <a:t>를 반영하지 못  해 남자 아이돌 인식 오차에 큰 영향을 미쳤을 것으로 판단됨.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영상의 경우 40대 초반까지는 제대로 출력되지만 60대는 사진 촬영 시 +10(도합 3), 70대는 +20(도합 13) 정도의 후보정이 필요하다. 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9" name="Google Shape;309;g36d89500c83_17_3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6d89500c83_17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36d89500c83_17_3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6e431e22fb_2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후보정이 필요한 이유 -&gt; 추론할 때 사용한 이미지가 UTKFace가 아니라 일반 이미지이기에 1. 정면 아님(얼굴 각도) 2. 얼굴 확대 Crop X(배경이 큼) 3. 조명 밝기 높음, 이 세 조건에 걸리면 얼굴 인식이 안 되는 경우가 많았다.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따라서 최대한 정면 사진을 사용하고, 배경이 많은 사진에서는 얼굴을 Crop하여 사용하였다.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또한, 일반 이미지는 표정이 </a:t>
            </a:r>
            <a:endParaRPr/>
          </a:p>
        </p:txBody>
      </p:sp>
      <p:sp>
        <p:nvSpPr>
          <p:cNvPr id="360" name="Google Shape;360;g36e431e22fb_2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6d89500c83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36d89500c83_0_1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6d89500c83_19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36d89500c83_195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6d89500c83_195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36d89500c83_195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6d89500c8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36d89500c83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6e431e22fb_1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36e431e22fb_17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6e431e22fb_17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36e431e22fb_17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6e431e22fb_17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36e431e22fb_17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6e431e22fb_17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36e431e22fb_17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6d89500c83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36d89500c83_0_1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6d89500c83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36d89500c83_0_1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6d89500c83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g36d89500c83_0_2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6d89500c83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g36d89500c83_0_2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6d89500c83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g36d89500c83_0_2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6d89500c83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g36d89500c83_0_2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6d89500c8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36d89500c83_0_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6d89500c83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g36d89500c83_0_2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6d89500c83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g36d89500c83_0_3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6d89500c83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g36d89500c83_0_3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6e431e22fb_2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성별은 원래 ResNet152V2 모델이 가장 우수했지만 Vitis AI 라이브러리에 없어서 VGG16 모델을 따로 구현해야 했음. 비록, FPGA 보드와 비교하는데는 실패했지만 실제로 ResNet152V2의 예측 성능 높음을 확인할 수 있었고 FPS를 확인할 수 있었다는데 의의를 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 모델은 VGG16 모델의 성능이 가장 우수했기에 FPS 속도만 체크했다.</a:t>
            </a:r>
            <a:endParaRPr/>
          </a:p>
        </p:txBody>
      </p:sp>
      <p:sp>
        <p:nvSpPr>
          <p:cNvPr id="599" name="Google Shape;599;g36e431e22fb_20_1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6d89500c83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g36d89500c83_0_1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6e431e22fb_2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g36e431e22fb_2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6e431e22fb_17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g36e431e22fb_17_1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6e431e22fb_2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g36e431e22fb_21_1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6e431e22fb_17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g36e431e22fb_17_1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6e431e22fb_2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g36e431e22fb_21_1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6d89500c83_186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36d89500c83_186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36e431e22fb_2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g36e431e22fb_21_1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6e431e22fb_2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g36e431e22fb_21_2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6d89500c83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g36d89500c83_0_1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36e431e22fb_25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g36e431e22fb_257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36e431e22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g36e431e22f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36e431e22fb_2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교수님 피드백: 실제 설계했을 때 gate 면적이 얼마나 나오는지까지 하면 좋을 것 같음</a:t>
            </a:r>
            <a:endParaRPr/>
          </a:p>
        </p:txBody>
      </p:sp>
      <p:sp>
        <p:nvSpPr>
          <p:cNvPr id="752" name="Google Shape;752;g36e431e22fb_21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36e431e22fb_2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g36e431e22fb_21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36e431e22fb_2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g36e431e22fb_21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36d89500c83_0_3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36d89500c83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36d89500c83_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36d89500c83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6d89500c83_186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36d89500c83_186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36d89500c83_4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36d89500c83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6d89500c83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36d89500c83_0_1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6d89500c83_17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36d89500c83_17_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6d89500c83_17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36d89500c83_17_2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6d89500c83_17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36d89500c83_17_1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72.png"/><Relationship Id="rId7" Type="http://schemas.openxmlformats.org/officeDocument/2006/relationships/image" Target="../media/image26.png"/><Relationship Id="rId8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62.png"/><Relationship Id="rId7" Type="http://schemas.openxmlformats.org/officeDocument/2006/relationships/image" Target="../media/image85.png"/><Relationship Id="rId8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28.png"/><Relationship Id="rId7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.jpg"/><Relationship Id="rId10" Type="http://schemas.openxmlformats.org/officeDocument/2006/relationships/image" Target="../media/image57.png"/><Relationship Id="rId13" Type="http://schemas.openxmlformats.org/officeDocument/2006/relationships/image" Target="../media/image37.jpg"/><Relationship Id="rId1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9" Type="http://schemas.openxmlformats.org/officeDocument/2006/relationships/image" Target="../media/image59.png"/><Relationship Id="rId5" Type="http://schemas.openxmlformats.org/officeDocument/2006/relationships/image" Target="../media/image12.png"/><Relationship Id="rId6" Type="http://schemas.openxmlformats.org/officeDocument/2006/relationships/image" Target="../media/image24.jpg"/><Relationship Id="rId7" Type="http://schemas.openxmlformats.org/officeDocument/2006/relationships/image" Target="../media/image25.jpg"/><Relationship Id="rId8" Type="http://schemas.openxmlformats.org/officeDocument/2006/relationships/image" Target="../media/image60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jpg"/><Relationship Id="rId10" Type="http://schemas.openxmlformats.org/officeDocument/2006/relationships/image" Target="../media/image33.jpg"/><Relationship Id="rId12" Type="http://schemas.openxmlformats.org/officeDocument/2006/relationships/image" Target="../media/image8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9" Type="http://schemas.openxmlformats.org/officeDocument/2006/relationships/image" Target="../media/image30.jpg"/><Relationship Id="rId5" Type="http://schemas.openxmlformats.org/officeDocument/2006/relationships/image" Target="../media/image12.png"/><Relationship Id="rId6" Type="http://schemas.openxmlformats.org/officeDocument/2006/relationships/image" Target="../media/image31.jpg"/><Relationship Id="rId7" Type="http://schemas.openxmlformats.org/officeDocument/2006/relationships/image" Target="../media/image34.jpg"/><Relationship Id="rId8" Type="http://schemas.openxmlformats.org/officeDocument/2006/relationships/image" Target="../media/image3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76.png"/><Relationship Id="rId7" Type="http://schemas.openxmlformats.org/officeDocument/2006/relationships/image" Target="../media/image83.png"/><Relationship Id="rId8" Type="http://schemas.openxmlformats.org/officeDocument/2006/relationships/image" Target="../media/image8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90.png"/><Relationship Id="rId5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4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5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39.png"/><Relationship Id="rId6" Type="http://schemas.openxmlformats.org/officeDocument/2006/relationships/image" Target="../media/image47.png"/><Relationship Id="rId7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41.png"/><Relationship Id="rId6" Type="http://schemas.openxmlformats.org/officeDocument/2006/relationships/image" Target="../media/image48.png"/><Relationship Id="rId7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65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hyperlink" Target="http://www.youtube.com/watch?v=BML1YHZpx2o" TargetMode="External"/><Relationship Id="rId6" Type="http://schemas.openxmlformats.org/officeDocument/2006/relationships/image" Target="../media/image5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80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71.png"/><Relationship Id="rId6" Type="http://schemas.openxmlformats.org/officeDocument/2006/relationships/image" Target="../media/image6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6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66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7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75.png"/><Relationship Id="rId6" Type="http://schemas.openxmlformats.org/officeDocument/2006/relationships/image" Target="../media/image8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image" Target="../media/image70.png"/><Relationship Id="rId5" Type="http://schemas.openxmlformats.org/officeDocument/2006/relationships/image" Target="../media/image73.png"/><Relationship Id="rId6" Type="http://schemas.openxmlformats.org/officeDocument/2006/relationships/image" Target="../media/image79.png"/><Relationship Id="rId7" Type="http://schemas.openxmlformats.org/officeDocument/2006/relationships/image" Target="../media/image89.png"/><Relationship Id="rId8" Type="http://schemas.openxmlformats.org/officeDocument/2006/relationships/image" Target="../media/image6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73.png"/><Relationship Id="rId6" Type="http://schemas.openxmlformats.org/officeDocument/2006/relationships/image" Target="../media/image7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73.png"/><Relationship Id="rId6" Type="http://schemas.openxmlformats.org/officeDocument/2006/relationships/image" Target="../media/image7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73.png"/><Relationship Id="rId6" Type="http://schemas.openxmlformats.org/officeDocument/2006/relationships/image" Target="../media/image7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73.png"/><Relationship Id="rId6" Type="http://schemas.openxmlformats.org/officeDocument/2006/relationships/image" Target="../media/image7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Relationship Id="rId4" Type="http://schemas.openxmlformats.org/officeDocument/2006/relationships/image" Target="../media/image15.png"/><Relationship Id="rId5" Type="http://schemas.openxmlformats.org/officeDocument/2006/relationships/image" Target="../media/image5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73.png"/><Relationship Id="rId6" Type="http://schemas.openxmlformats.org/officeDocument/2006/relationships/image" Target="../media/image7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73.png"/><Relationship Id="rId6" Type="http://schemas.openxmlformats.org/officeDocument/2006/relationships/image" Target="../media/image7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5.png"/><Relationship Id="rId4" Type="http://schemas.openxmlformats.org/officeDocument/2006/relationships/hyperlink" Target="http://drive.google.com/file/d/1tyW_QhfORZCOd4dlnEpTsOM2QdEWi0fr/view" TargetMode="External"/><Relationship Id="rId5" Type="http://schemas.openxmlformats.org/officeDocument/2006/relationships/image" Target="../media/image74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81.png"/><Relationship Id="rId6" Type="http://schemas.openxmlformats.org/officeDocument/2006/relationships/image" Target="../media/image73.png"/><Relationship Id="rId7" Type="http://schemas.openxmlformats.org/officeDocument/2006/relationships/image" Target="../media/image7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8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7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9.png"/><Relationship Id="rId4" Type="http://schemas.openxmlformats.org/officeDocument/2006/relationships/image" Target="../media/image8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Relationship Id="rId4" Type="http://schemas.openxmlformats.org/officeDocument/2006/relationships/image" Target="../media/image15.png"/><Relationship Id="rId10" Type="http://schemas.openxmlformats.org/officeDocument/2006/relationships/image" Target="../media/image21.png"/><Relationship Id="rId9" Type="http://schemas.openxmlformats.org/officeDocument/2006/relationships/image" Target="../media/image11.png"/><Relationship Id="rId5" Type="http://schemas.openxmlformats.org/officeDocument/2006/relationships/image" Target="../media/image16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2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6.png"/><Relationship Id="rId7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788" y="311150"/>
            <a:ext cx="17703801" cy="96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57650" y="8628100"/>
            <a:ext cx="856735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 txBox="1"/>
          <p:nvPr/>
        </p:nvSpPr>
        <p:spPr>
          <a:xfrm>
            <a:off x="12876500" y="596700"/>
            <a:ext cx="51321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Open Sans"/>
                <a:ea typeface="Open Sans"/>
                <a:cs typeface="Open Sans"/>
                <a:sym typeface="Open Sans"/>
              </a:rPr>
              <a:t>AI 시스템 반도체 설계 2기 | AI Algorithm 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8807525" y="8888500"/>
            <a:ext cx="88422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Open Sans"/>
                <a:ea typeface="Open Sans"/>
                <a:cs typeface="Open Sans"/>
                <a:sym typeface="Open Sans"/>
              </a:rPr>
              <a:t>조은지안조은지조</a:t>
            </a:r>
            <a:r>
              <a:rPr i="0" lang="en-US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 |  </a:t>
            </a:r>
            <a:r>
              <a:rPr b="1" lang="en-US" sz="2400">
                <a:latin typeface="Open Sans"/>
                <a:ea typeface="Open Sans"/>
                <a:cs typeface="Open Sans"/>
                <a:sym typeface="Open Sans"/>
              </a:rPr>
              <a:t>Feat.DPU에 따른 HW 성능 비교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8" name="Google Shape;88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025" y="698500"/>
            <a:ext cx="3365175" cy="61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6">
            <a:alphaModFix/>
          </a:blip>
          <a:srcRect b="27347" l="17319" r="18030" t="22139"/>
          <a:stretch/>
        </p:blipFill>
        <p:spPr>
          <a:xfrm>
            <a:off x="5513787" y="1611525"/>
            <a:ext cx="7285824" cy="569304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/>
          <p:nvPr/>
        </p:nvSpPr>
        <p:spPr>
          <a:xfrm>
            <a:off x="483975" y="8269725"/>
            <a:ext cx="5280300" cy="1555800"/>
          </a:xfrm>
          <a:prstGeom prst="rect">
            <a:avLst/>
          </a:prstGeom>
          <a:noFill/>
          <a:ln cap="flat" cmpd="sng" w="2857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" name="Google Shape;91;p1"/>
          <p:cNvGrpSpPr/>
          <p:nvPr/>
        </p:nvGrpSpPr>
        <p:grpSpPr>
          <a:xfrm>
            <a:off x="367258" y="8326421"/>
            <a:ext cx="5513733" cy="1555859"/>
            <a:chOff x="376085" y="8427461"/>
            <a:chExt cx="5404032" cy="1678200"/>
          </a:xfrm>
        </p:grpSpPr>
        <p:sp>
          <p:nvSpPr>
            <p:cNvPr id="92" name="Google Shape;92;p1"/>
            <p:cNvSpPr txBox="1"/>
            <p:nvPr/>
          </p:nvSpPr>
          <p:spPr>
            <a:xfrm>
              <a:off x="376085" y="8427461"/>
              <a:ext cx="3156300" cy="16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4750" lIns="84750" spcFirstLastPara="1" rIns="84750" wrap="square" tIns="8475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👑Team Leader:</a:t>
              </a:r>
              <a:endParaRPr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🚀App Developer: </a:t>
              </a:r>
              <a:endParaRPr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🌞OnDevice Developer: </a:t>
              </a:r>
              <a:endParaRPr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🥊Validation Engineer: </a:t>
              </a:r>
              <a:endParaRPr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" name="Google Shape;93;p1"/>
            <p:cNvSpPr txBox="1"/>
            <p:nvPr/>
          </p:nvSpPr>
          <p:spPr>
            <a:xfrm>
              <a:off x="3532516" y="8427461"/>
              <a:ext cx="2247600" cy="16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4750" lIns="84750" spcFirstLastPara="1" rIns="84750" wrap="square" tIns="84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EunJi Jung</a:t>
              </a:r>
              <a:endParaRPr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EunSeong Lee</a:t>
              </a:r>
              <a:endParaRPr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HyenWoo Choi</a:t>
              </a:r>
              <a:endParaRPr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J. Hwan</a:t>
              </a:r>
              <a:endParaRPr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g36d89500c83_17_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00" y="311150"/>
            <a:ext cx="17703801" cy="9664701"/>
          </a:xfrm>
          <a:prstGeom prst="rect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6" name="Google Shape;246;g36d89500c83_17_1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37600" y="836150"/>
            <a:ext cx="8255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36d89500c83_17_1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1400" y="3401550"/>
            <a:ext cx="162178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36d89500c83_17_186"/>
          <p:cNvSpPr txBox="1"/>
          <p:nvPr/>
        </p:nvSpPr>
        <p:spPr>
          <a:xfrm>
            <a:off x="1092200" y="2728450"/>
            <a:ext cx="160908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AGE</a:t>
            </a: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 Loss plot Backbone Model Comparison</a:t>
            </a:r>
            <a:endParaRPr sz="2000">
              <a:solidFill>
                <a:srgbClr val="7878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36d89500c83_17_186"/>
          <p:cNvSpPr txBox="1"/>
          <p:nvPr/>
        </p:nvSpPr>
        <p:spPr>
          <a:xfrm>
            <a:off x="5181600" y="1610850"/>
            <a:ext cx="79248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Backbone Model</a:t>
            </a:r>
            <a:endParaRPr sz="5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g36d89500c83_17_186"/>
          <p:cNvSpPr txBox="1"/>
          <p:nvPr/>
        </p:nvSpPr>
        <p:spPr>
          <a:xfrm>
            <a:off x="8801100" y="937750"/>
            <a:ext cx="673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rgbClr val="FFFFFF"/>
                </a:solidFill>
              </a:rPr>
              <a:t>4</a:t>
            </a:r>
            <a:endParaRPr/>
          </a:p>
        </p:txBody>
      </p:sp>
      <p:pic>
        <p:nvPicPr>
          <p:cNvPr id="251" name="Google Shape;251;g36d89500c83_17_1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93800" y="3882075"/>
            <a:ext cx="7734301" cy="57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36d89500c83_17_18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59899" y="3882075"/>
            <a:ext cx="7734301" cy="57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36d89500c83_17_186"/>
          <p:cNvSpPr txBox="1"/>
          <p:nvPr/>
        </p:nvSpPr>
        <p:spPr>
          <a:xfrm>
            <a:off x="12039600" y="4150750"/>
            <a:ext cx="23622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Val Loss Plot</a:t>
            </a:r>
            <a:endParaRPr/>
          </a:p>
        </p:txBody>
      </p:sp>
      <p:sp>
        <p:nvSpPr>
          <p:cNvPr id="254" name="Google Shape;254;g36d89500c83_17_186"/>
          <p:cNvSpPr txBox="1"/>
          <p:nvPr/>
        </p:nvSpPr>
        <p:spPr>
          <a:xfrm>
            <a:off x="3886200" y="4150750"/>
            <a:ext cx="23622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Train Loss Plot</a:t>
            </a:r>
            <a:endParaRPr/>
          </a:p>
        </p:txBody>
      </p:sp>
      <p:pic>
        <p:nvPicPr>
          <p:cNvPr id="255" name="Google Shape;255;g36d89500c83_17_186"/>
          <p:cNvPicPr preferRelativeResize="0"/>
          <p:nvPr/>
        </p:nvPicPr>
        <p:blipFill rotWithShape="1">
          <a:blip r:embed="rId8">
            <a:alphaModFix/>
          </a:blip>
          <a:srcRect b="0" l="0" r="49510" t="5517"/>
          <a:stretch/>
        </p:blipFill>
        <p:spPr>
          <a:xfrm>
            <a:off x="1480600" y="4932400"/>
            <a:ext cx="7160675" cy="44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36d89500c83_17_186"/>
          <p:cNvPicPr preferRelativeResize="0"/>
          <p:nvPr/>
        </p:nvPicPr>
        <p:blipFill rotWithShape="1">
          <a:blip r:embed="rId8">
            <a:alphaModFix/>
          </a:blip>
          <a:srcRect b="0" l="50179" r="0" t="5517"/>
          <a:stretch/>
        </p:blipFill>
        <p:spPr>
          <a:xfrm>
            <a:off x="9694112" y="4932400"/>
            <a:ext cx="7065875" cy="44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g36d89500c83_17_2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00" y="311150"/>
            <a:ext cx="17703801" cy="9664701"/>
          </a:xfrm>
          <a:prstGeom prst="rect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2" name="Google Shape;262;g36d89500c83_17_2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37600" y="836150"/>
            <a:ext cx="8255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36d89500c83_17_2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1400" y="3401550"/>
            <a:ext cx="162178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36d89500c83_17_240"/>
          <p:cNvSpPr txBox="1"/>
          <p:nvPr/>
        </p:nvSpPr>
        <p:spPr>
          <a:xfrm>
            <a:off x="1092200" y="2728450"/>
            <a:ext cx="160908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Gender</a:t>
            </a: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 Accuracy plot Backbone Model Comparison</a:t>
            </a:r>
            <a:endParaRPr sz="2000">
              <a:solidFill>
                <a:srgbClr val="7878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g36d89500c83_17_240"/>
          <p:cNvSpPr txBox="1"/>
          <p:nvPr/>
        </p:nvSpPr>
        <p:spPr>
          <a:xfrm>
            <a:off x="5181600" y="1610850"/>
            <a:ext cx="79248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Backbone Model</a:t>
            </a:r>
            <a:endParaRPr sz="5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g36d89500c83_17_240"/>
          <p:cNvSpPr txBox="1"/>
          <p:nvPr/>
        </p:nvSpPr>
        <p:spPr>
          <a:xfrm>
            <a:off x="8801100" y="937750"/>
            <a:ext cx="673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rgbClr val="FFFFFF"/>
                </a:solidFill>
              </a:rPr>
              <a:t>5</a:t>
            </a:r>
            <a:endParaRPr/>
          </a:p>
        </p:txBody>
      </p:sp>
      <p:pic>
        <p:nvPicPr>
          <p:cNvPr id="267" name="Google Shape;267;g36d89500c83_17_2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93800" y="3882075"/>
            <a:ext cx="7734301" cy="57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36d89500c83_17_2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59899" y="3882075"/>
            <a:ext cx="7734301" cy="57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36d89500c83_17_240"/>
          <p:cNvSpPr txBox="1"/>
          <p:nvPr/>
        </p:nvSpPr>
        <p:spPr>
          <a:xfrm>
            <a:off x="11565050" y="4150750"/>
            <a:ext cx="33240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Val Accuracy Plot</a:t>
            </a:r>
            <a:endParaRPr/>
          </a:p>
        </p:txBody>
      </p:sp>
      <p:sp>
        <p:nvSpPr>
          <p:cNvPr id="270" name="Google Shape;270;g36d89500c83_17_240"/>
          <p:cNvSpPr txBox="1"/>
          <p:nvPr/>
        </p:nvSpPr>
        <p:spPr>
          <a:xfrm>
            <a:off x="3585400" y="4150750"/>
            <a:ext cx="29511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Train Accuracy Plot</a:t>
            </a:r>
            <a:endParaRPr/>
          </a:p>
        </p:txBody>
      </p:sp>
      <p:pic>
        <p:nvPicPr>
          <p:cNvPr id="271" name="Google Shape;271;g36d89500c83_17_240"/>
          <p:cNvPicPr preferRelativeResize="0"/>
          <p:nvPr/>
        </p:nvPicPr>
        <p:blipFill rotWithShape="1">
          <a:blip r:embed="rId8">
            <a:alphaModFix/>
          </a:blip>
          <a:srcRect b="0" l="0" r="50290" t="5988"/>
          <a:stretch/>
        </p:blipFill>
        <p:spPr>
          <a:xfrm>
            <a:off x="1533488" y="4850075"/>
            <a:ext cx="7054927" cy="438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36d89500c83_17_240"/>
          <p:cNvPicPr preferRelativeResize="0"/>
          <p:nvPr/>
        </p:nvPicPr>
        <p:blipFill rotWithShape="1">
          <a:blip r:embed="rId8">
            <a:alphaModFix/>
          </a:blip>
          <a:srcRect b="0" l="49652" r="0" t="5988"/>
          <a:stretch/>
        </p:blipFill>
        <p:spPr>
          <a:xfrm>
            <a:off x="9654263" y="4850075"/>
            <a:ext cx="7145574" cy="438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g36d89500c83_17_2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00" y="311150"/>
            <a:ext cx="17703801" cy="9664701"/>
          </a:xfrm>
          <a:prstGeom prst="rect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8" name="Google Shape;278;g36d89500c83_17_2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37600" y="836150"/>
            <a:ext cx="8255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36d89500c83_17_2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1400" y="3401550"/>
            <a:ext cx="162178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36d89500c83_17_278"/>
          <p:cNvSpPr txBox="1"/>
          <p:nvPr/>
        </p:nvSpPr>
        <p:spPr>
          <a:xfrm>
            <a:off x="1092200" y="2728450"/>
            <a:ext cx="160908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Age</a:t>
            </a: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 Backbone Model / </a:t>
            </a:r>
            <a:r>
              <a:rPr lang="en-US" sz="25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Gender</a:t>
            </a: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 Backbone Model</a:t>
            </a:r>
            <a:endParaRPr sz="2000">
              <a:solidFill>
                <a:srgbClr val="7878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36d89500c83_17_278"/>
          <p:cNvSpPr txBox="1"/>
          <p:nvPr/>
        </p:nvSpPr>
        <p:spPr>
          <a:xfrm>
            <a:off x="5181600" y="1610850"/>
            <a:ext cx="79248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Prediction</a:t>
            </a:r>
            <a:endParaRPr sz="5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g36d89500c83_17_278"/>
          <p:cNvSpPr txBox="1"/>
          <p:nvPr/>
        </p:nvSpPr>
        <p:spPr>
          <a:xfrm>
            <a:off x="8801100" y="937750"/>
            <a:ext cx="673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rgbClr val="FFFFFF"/>
                </a:solidFill>
              </a:rPr>
              <a:t>6</a:t>
            </a:r>
            <a:endParaRPr/>
          </a:p>
        </p:txBody>
      </p:sp>
      <p:pic>
        <p:nvPicPr>
          <p:cNvPr id="283" name="Google Shape;283;g36d89500c83_17_2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5450" y="4324850"/>
            <a:ext cx="7696200" cy="493796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4" name="Google Shape;284;g36d89500c83_17_2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23550" y="4324862"/>
            <a:ext cx="7696200" cy="493795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5" name="Google Shape;285;g36d89500c83_17_278"/>
          <p:cNvSpPr txBox="1"/>
          <p:nvPr/>
        </p:nvSpPr>
        <p:spPr>
          <a:xfrm>
            <a:off x="11857900" y="3673400"/>
            <a:ext cx="28275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F2328"/>
                </a:solidFill>
                <a:highlight>
                  <a:srgbClr val="F6F8FA"/>
                </a:highlight>
              </a:rPr>
              <a:t>ResNet50V2/Xception</a:t>
            </a:r>
            <a:endParaRPr sz="2000"/>
          </a:p>
        </p:txBody>
      </p:sp>
      <p:sp>
        <p:nvSpPr>
          <p:cNvPr id="286" name="Google Shape;286;g36d89500c83_17_278"/>
          <p:cNvSpPr txBox="1"/>
          <p:nvPr/>
        </p:nvSpPr>
        <p:spPr>
          <a:xfrm>
            <a:off x="3589800" y="3673400"/>
            <a:ext cx="28275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F2328"/>
                </a:solidFill>
                <a:highlight>
                  <a:srgbClr val="FFFFFF"/>
                </a:highlight>
              </a:rPr>
              <a:t>VGG16 / ResNet152V2</a:t>
            </a:r>
            <a:endParaRPr sz="2000">
              <a:solidFill>
                <a:srgbClr val="1F2328"/>
              </a:solidFill>
              <a:highlight>
                <a:srgbClr val="F6F8FA"/>
              </a:highlight>
            </a:endParaRPr>
          </a:p>
        </p:txBody>
      </p:sp>
      <p:sp>
        <p:nvSpPr>
          <p:cNvPr id="287" name="Google Shape;287;g36d89500c83_17_278"/>
          <p:cNvSpPr/>
          <p:nvPr/>
        </p:nvSpPr>
        <p:spPr>
          <a:xfrm>
            <a:off x="2121150" y="8058025"/>
            <a:ext cx="965700" cy="1204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g36d89500c83_17_278"/>
          <p:cNvSpPr/>
          <p:nvPr/>
        </p:nvSpPr>
        <p:spPr>
          <a:xfrm>
            <a:off x="5972400" y="8058025"/>
            <a:ext cx="965700" cy="12048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36d89500c83_17_278"/>
          <p:cNvSpPr/>
          <p:nvPr/>
        </p:nvSpPr>
        <p:spPr>
          <a:xfrm>
            <a:off x="10398150" y="8058025"/>
            <a:ext cx="965700" cy="1204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g36d89500c83_17_278"/>
          <p:cNvSpPr/>
          <p:nvPr/>
        </p:nvSpPr>
        <p:spPr>
          <a:xfrm>
            <a:off x="14241125" y="8058025"/>
            <a:ext cx="965700" cy="12048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g36d89500c83_17_278"/>
          <p:cNvSpPr/>
          <p:nvPr/>
        </p:nvSpPr>
        <p:spPr>
          <a:xfrm>
            <a:off x="2121150" y="4324850"/>
            <a:ext cx="965700" cy="12048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g36d89500c83_17_278"/>
          <p:cNvSpPr/>
          <p:nvPr/>
        </p:nvSpPr>
        <p:spPr>
          <a:xfrm>
            <a:off x="10398150" y="4324850"/>
            <a:ext cx="965700" cy="12048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g36d89500c83_17_278"/>
          <p:cNvSpPr/>
          <p:nvPr/>
        </p:nvSpPr>
        <p:spPr>
          <a:xfrm>
            <a:off x="5972400" y="4324850"/>
            <a:ext cx="965700" cy="12048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g36d89500c83_17_278"/>
          <p:cNvSpPr/>
          <p:nvPr/>
        </p:nvSpPr>
        <p:spPr>
          <a:xfrm>
            <a:off x="14241125" y="4324850"/>
            <a:ext cx="965700" cy="12048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g36d89500c83_17_278"/>
          <p:cNvSpPr/>
          <p:nvPr/>
        </p:nvSpPr>
        <p:spPr>
          <a:xfrm>
            <a:off x="864975" y="3673400"/>
            <a:ext cx="8279100" cy="5872200"/>
          </a:xfrm>
          <a:prstGeom prst="rect">
            <a:avLst/>
          </a:prstGeom>
          <a:noFill/>
          <a:ln cap="flat" cmpd="sng" w="28575">
            <a:solidFill>
              <a:srgbClr val="5DD8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g36d89500c83_17_3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00" y="311150"/>
            <a:ext cx="17703801" cy="9664701"/>
          </a:xfrm>
          <a:prstGeom prst="rect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1" name="Google Shape;301;g36d89500c83_17_3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37600" y="836150"/>
            <a:ext cx="8255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36d89500c83_17_3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1400" y="3401550"/>
            <a:ext cx="162178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36d89500c83_17_318"/>
          <p:cNvSpPr txBox="1"/>
          <p:nvPr/>
        </p:nvSpPr>
        <p:spPr>
          <a:xfrm>
            <a:off x="1092200" y="2728450"/>
            <a:ext cx="160908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Data 개수 증가 ⇒ 성별 정확도 증가</a:t>
            </a:r>
            <a:endParaRPr sz="2000">
              <a:solidFill>
                <a:srgbClr val="7878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g36d89500c83_17_318"/>
          <p:cNvSpPr txBox="1"/>
          <p:nvPr/>
        </p:nvSpPr>
        <p:spPr>
          <a:xfrm>
            <a:off x="5181600" y="1610850"/>
            <a:ext cx="79248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Prediction</a:t>
            </a:r>
            <a:endParaRPr sz="5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36d89500c83_17_318"/>
          <p:cNvSpPr txBox="1"/>
          <p:nvPr/>
        </p:nvSpPr>
        <p:spPr>
          <a:xfrm>
            <a:off x="8801100" y="937750"/>
            <a:ext cx="673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rgbClr val="FFFFFF"/>
                </a:solidFill>
              </a:rPr>
              <a:t>7</a:t>
            </a:r>
            <a:endParaRPr/>
          </a:p>
        </p:txBody>
      </p:sp>
      <p:pic>
        <p:nvPicPr>
          <p:cNvPr id="306" name="Google Shape;306;g36d89500c83_17_3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4087" y="3542275"/>
            <a:ext cx="9832525" cy="630865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g36d89500c83_17_3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00" y="311150"/>
            <a:ext cx="17703801" cy="9664701"/>
          </a:xfrm>
          <a:prstGeom prst="rect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2" name="Google Shape;312;g36d89500c83_17_3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37600" y="836150"/>
            <a:ext cx="8255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36d89500c83_17_3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1400" y="3401550"/>
            <a:ext cx="162178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36d89500c83_17_370"/>
          <p:cNvSpPr txBox="1"/>
          <p:nvPr/>
        </p:nvSpPr>
        <p:spPr>
          <a:xfrm>
            <a:off x="1092200" y="2728450"/>
            <a:ext cx="160908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WebCam </a:t>
            </a: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Prediction</a:t>
            </a:r>
            <a:endParaRPr sz="2000">
              <a:solidFill>
                <a:srgbClr val="7878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g36d89500c83_17_370"/>
          <p:cNvSpPr txBox="1"/>
          <p:nvPr/>
        </p:nvSpPr>
        <p:spPr>
          <a:xfrm>
            <a:off x="5181600" y="1610850"/>
            <a:ext cx="79248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Prediction</a:t>
            </a:r>
            <a:endParaRPr sz="5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g36d89500c83_17_370"/>
          <p:cNvSpPr txBox="1"/>
          <p:nvPr/>
        </p:nvSpPr>
        <p:spPr>
          <a:xfrm>
            <a:off x="8801100" y="937750"/>
            <a:ext cx="673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rgbClr val="FFFFFF"/>
                </a:solidFill>
              </a:rPr>
              <a:t>8</a:t>
            </a:r>
            <a:endParaRPr/>
          </a:p>
        </p:txBody>
      </p:sp>
      <p:pic>
        <p:nvPicPr>
          <p:cNvPr id="317" name="Google Shape;317;g36d89500c83_17_370"/>
          <p:cNvPicPr preferRelativeResize="0"/>
          <p:nvPr/>
        </p:nvPicPr>
        <p:blipFill rotWithShape="1">
          <a:blip r:embed="rId6">
            <a:alphaModFix/>
          </a:blip>
          <a:srcRect b="0" l="6339" r="6339" t="0"/>
          <a:stretch/>
        </p:blipFill>
        <p:spPr>
          <a:xfrm>
            <a:off x="1052750" y="3581050"/>
            <a:ext cx="3830100" cy="5751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36d89500c83_17_370"/>
          <p:cNvSpPr txBox="1"/>
          <p:nvPr/>
        </p:nvSpPr>
        <p:spPr>
          <a:xfrm>
            <a:off x="1077488" y="9450500"/>
            <a:ext cx="3780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손예진(여/만 43세)</a:t>
            </a:r>
            <a:endParaRPr sz="2500">
              <a:solidFill>
                <a:srgbClr val="78787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9" name="Google Shape;319;g36d89500c83_17_370"/>
          <p:cNvSpPr txBox="1"/>
          <p:nvPr/>
        </p:nvSpPr>
        <p:spPr>
          <a:xfrm>
            <a:off x="5194963" y="9469425"/>
            <a:ext cx="3780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현빈</a:t>
            </a: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남</a:t>
            </a: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/만 42세)</a:t>
            </a:r>
            <a:endParaRPr sz="2500">
              <a:solidFill>
                <a:srgbClr val="78787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0" name="Google Shape;320;g36d89500c83_17_370"/>
          <p:cNvPicPr preferRelativeResize="0"/>
          <p:nvPr/>
        </p:nvPicPr>
        <p:blipFill rotWithShape="1">
          <a:blip r:embed="rId7">
            <a:alphaModFix/>
          </a:blip>
          <a:srcRect b="0" l="6898" r="5772" t="0"/>
          <a:stretch/>
        </p:blipFill>
        <p:spPr>
          <a:xfrm>
            <a:off x="5170213" y="3581050"/>
            <a:ext cx="3830100" cy="57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36d89500c83_17_370" title="Screenshot from 2025-07-07 11-25-38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1400" y="2188775"/>
            <a:ext cx="1231699" cy="1124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36d89500c83_17_370" title="Screenshot from 2025-07-07 11-27-02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67025" y="2188775"/>
            <a:ext cx="1231699" cy="112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36d89500c83_17_37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92650" y="2202123"/>
            <a:ext cx="1231700" cy="1101752"/>
          </a:xfrm>
          <a:prstGeom prst="rect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4" name="Google Shape;324;g36d89500c83_17_370"/>
          <p:cNvSpPr txBox="1"/>
          <p:nvPr/>
        </p:nvSpPr>
        <p:spPr>
          <a:xfrm>
            <a:off x="9287675" y="9469425"/>
            <a:ext cx="3780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고윤정 </a:t>
            </a: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여</a:t>
            </a: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/만 28세)</a:t>
            </a:r>
            <a:endParaRPr sz="2500">
              <a:solidFill>
                <a:srgbClr val="78787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5" name="Google Shape;325;g36d89500c83_17_370"/>
          <p:cNvPicPr preferRelativeResize="0"/>
          <p:nvPr/>
        </p:nvPicPr>
        <p:blipFill rotWithShape="1">
          <a:blip r:embed="rId11">
            <a:alphaModFix/>
          </a:blip>
          <a:srcRect b="0" l="6076" r="10227" t="0"/>
          <a:stretch/>
        </p:blipFill>
        <p:spPr>
          <a:xfrm>
            <a:off x="9287687" y="3581050"/>
            <a:ext cx="3830099" cy="5721574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36d89500c83_17_370"/>
          <p:cNvSpPr txBox="1"/>
          <p:nvPr/>
        </p:nvSpPr>
        <p:spPr>
          <a:xfrm>
            <a:off x="13429900" y="9469400"/>
            <a:ext cx="3780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457200" lvl="0" marL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한유진</a:t>
            </a: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 (</a:t>
            </a: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남</a:t>
            </a: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/만 19세)</a:t>
            </a:r>
            <a:endParaRPr sz="2500">
              <a:solidFill>
                <a:srgbClr val="78787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7" name="Google Shape;327;g36d89500c83_17_370"/>
          <p:cNvSpPr/>
          <p:nvPr/>
        </p:nvSpPr>
        <p:spPr>
          <a:xfrm>
            <a:off x="13246450" y="3419338"/>
            <a:ext cx="4147500" cy="6045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8" name="Google Shape;328;g36d89500c83_17_370" title="Screenshot from 2025-07-08 21-50-50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018275" y="2180550"/>
            <a:ext cx="1231700" cy="110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36d89500c83_17_370" title="output.jpg"/>
          <p:cNvPicPr preferRelativeResize="0"/>
          <p:nvPr/>
        </p:nvPicPr>
        <p:blipFill rotWithShape="1">
          <a:blip r:embed="rId13">
            <a:alphaModFix/>
          </a:blip>
          <a:srcRect b="1980" l="5645" r="5164" t="0"/>
          <a:stretch/>
        </p:blipFill>
        <p:spPr>
          <a:xfrm>
            <a:off x="13405150" y="3596000"/>
            <a:ext cx="3780598" cy="5721576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36d89500c83_17_370"/>
          <p:cNvSpPr txBox="1"/>
          <p:nvPr/>
        </p:nvSpPr>
        <p:spPr>
          <a:xfrm>
            <a:off x="13646100" y="2794350"/>
            <a:ext cx="345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나이와 성별 특징의 비표준화!</a:t>
            </a:r>
            <a:endParaRPr b="1" sz="20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g36d89500c83_17_3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00" y="311150"/>
            <a:ext cx="17703801" cy="9664701"/>
          </a:xfrm>
          <a:prstGeom prst="rect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6" name="Google Shape;336;g36d89500c83_17_3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37600" y="836150"/>
            <a:ext cx="8255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36d89500c83_17_3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1400" y="3401550"/>
            <a:ext cx="162178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36d89500c83_17_381"/>
          <p:cNvSpPr txBox="1"/>
          <p:nvPr/>
        </p:nvSpPr>
        <p:spPr>
          <a:xfrm>
            <a:off x="1092200" y="2728450"/>
            <a:ext cx="160908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Image Prediction: 동서양 및 남녀 학습도 비교</a:t>
            </a:r>
            <a:endParaRPr sz="2000">
              <a:solidFill>
                <a:srgbClr val="7878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g36d89500c83_17_381"/>
          <p:cNvSpPr txBox="1"/>
          <p:nvPr/>
        </p:nvSpPr>
        <p:spPr>
          <a:xfrm>
            <a:off x="5181600" y="1610850"/>
            <a:ext cx="79248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Prediction</a:t>
            </a:r>
            <a:endParaRPr sz="5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36d89500c83_17_381"/>
          <p:cNvSpPr txBox="1"/>
          <p:nvPr/>
        </p:nvSpPr>
        <p:spPr>
          <a:xfrm>
            <a:off x="8801100" y="937750"/>
            <a:ext cx="673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rgbClr val="FFFFFF"/>
                </a:solidFill>
              </a:rPr>
              <a:t>9</a:t>
            </a:r>
            <a:endParaRPr/>
          </a:p>
        </p:txBody>
      </p:sp>
      <p:sp>
        <p:nvSpPr>
          <p:cNvPr id="341" name="Google Shape;341;g36d89500c83_17_381"/>
          <p:cNvSpPr txBox="1"/>
          <p:nvPr/>
        </p:nvSpPr>
        <p:spPr>
          <a:xfrm>
            <a:off x="2063613" y="8832025"/>
            <a:ext cx="3780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강혜원</a:t>
            </a: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(여/만 27세)</a:t>
            </a:r>
            <a:endParaRPr sz="2500">
              <a:solidFill>
                <a:srgbClr val="78787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2" name="Google Shape;342;g36d89500c83_17_3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302950" y="3476000"/>
            <a:ext cx="2450750" cy="27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36d89500c83_17_381"/>
          <p:cNvSpPr txBox="1"/>
          <p:nvPr/>
        </p:nvSpPr>
        <p:spPr>
          <a:xfrm>
            <a:off x="13638013" y="6344825"/>
            <a:ext cx="3780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고두심 </a:t>
            </a: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(여/만 71세)</a:t>
            </a:r>
            <a:endParaRPr sz="2500">
              <a:solidFill>
                <a:srgbClr val="78787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4" name="Google Shape;344;g36d89500c83_17_3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04850" y="3476000"/>
            <a:ext cx="2645377" cy="2791125"/>
          </a:xfrm>
          <a:prstGeom prst="rect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5" name="Google Shape;345;g36d89500c83_17_381"/>
          <p:cNvSpPr txBox="1"/>
          <p:nvPr/>
        </p:nvSpPr>
        <p:spPr>
          <a:xfrm>
            <a:off x="10337225" y="6344825"/>
            <a:ext cx="3780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박근형 </a:t>
            </a: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남</a:t>
            </a: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/만 75세)</a:t>
            </a:r>
            <a:endParaRPr sz="2500">
              <a:solidFill>
                <a:srgbClr val="78787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6" name="Google Shape;346;g36d89500c83_17_381"/>
          <p:cNvPicPr preferRelativeResize="0"/>
          <p:nvPr/>
        </p:nvPicPr>
        <p:blipFill rotWithShape="1">
          <a:blip r:embed="rId8">
            <a:alphaModFix/>
          </a:blip>
          <a:srcRect b="8542" l="0" r="0" t="0"/>
          <a:stretch/>
        </p:blipFill>
        <p:spPr>
          <a:xfrm>
            <a:off x="14392475" y="6897250"/>
            <a:ext cx="2271675" cy="25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g36d89500c83_17_381"/>
          <p:cNvSpPr txBox="1"/>
          <p:nvPr/>
        </p:nvSpPr>
        <p:spPr>
          <a:xfrm>
            <a:off x="13638013" y="9569150"/>
            <a:ext cx="3780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톰 행크스 </a:t>
            </a: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남</a:t>
            </a: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/만 62세)</a:t>
            </a:r>
            <a:endParaRPr sz="2500">
              <a:solidFill>
                <a:srgbClr val="78787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8" name="Google Shape;348;g36d89500c83_17_38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712875" y="6897238"/>
            <a:ext cx="2505075" cy="2552700"/>
          </a:xfrm>
          <a:prstGeom prst="rect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9" name="Google Shape;349;g36d89500c83_17_381"/>
          <p:cNvSpPr txBox="1"/>
          <p:nvPr/>
        </p:nvSpPr>
        <p:spPr>
          <a:xfrm>
            <a:off x="10075113" y="9569150"/>
            <a:ext cx="3780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정보석 </a:t>
            </a: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남</a:t>
            </a: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/만 62세)</a:t>
            </a:r>
            <a:endParaRPr sz="2500">
              <a:solidFill>
                <a:srgbClr val="78787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0" name="Google Shape;350;g36d89500c83_17_38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03475" y="3472263"/>
            <a:ext cx="2450750" cy="2798598"/>
          </a:xfrm>
          <a:prstGeom prst="rect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1" name="Google Shape;351;g36d89500c83_17_381"/>
          <p:cNvSpPr txBox="1"/>
          <p:nvPr/>
        </p:nvSpPr>
        <p:spPr>
          <a:xfrm>
            <a:off x="6738550" y="6344825"/>
            <a:ext cx="3780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케이트 블란쳇</a:t>
            </a: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여</a:t>
            </a: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/만 55세)</a:t>
            </a:r>
            <a:endParaRPr sz="2500">
              <a:solidFill>
                <a:srgbClr val="78787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2" name="Google Shape;352;g36d89500c83_17_381"/>
          <p:cNvPicPr preferRelativeResize="0"/>
          <p:nvPr/>
        </p:nvPicPr>
        <p:blipFill rotWithShape="1">
          <a:blip r:embed="rId11">
            <a:alphaModFix/>
          </a:blip>
          <a:srcRect b="23977" l="36205" r="13495" t="0"/>
          <a:stretch/>
        </p:blipFill>
        <p:spPr>
          <a:xfrm>
            <a:off x="7403475" y="6897250"/>
            <a:ext cx="2528251" cy="2552699"/>
          </a:xfrm>
          <a:prstGeom prst="rect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3" name="Google Shape;353;g36d89500c83_17_381"/>
          <p:cNvSpPr/>
          <p:nvPr/>
        </p:nvSpPr>
        <p:spPr>
          <a:xfrm>
            <a:off x="10832750" y="3429000"/>
            <a:ext cx="6197100" cy="2915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g36d89500c83_17_381"/>
          <p:cNvSpPr txBox="1"/>
          <p:nvPr/>
        </p:nvSpPr>
        <p:spPr>
          <a:xfrm>
            <a:off x="6829150" y="9568625"/>
            <a:ext cx="3780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라이언 고슬링(남/만 43세)</a:t>
            </a:r>
            <a:endParaRPr sz="2500">
              <a:solidFill>
                <a:srgbClr val="78787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5" name="Google Shape;355;g36d89500c83_17_381"/>
          <p:cNvSpPr/>
          <p:nvPr/>
        </p:nvSpPr>
        <p:spPr>
          <a:xfrm>
            <a:off x="7271400" y="6835000"/>
            <a:ext cx="9758400" cy="2677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g36d89500c83_17_381"/>
          <p:cNvSpPr txBox="1"/>
          <p:nvPr/>
        </p:nvSpPr>
        <p:spPr>
          <a:xfrm>
            <a:off x="384400" y="9431525"/>
            <a:ext cx="3655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* 나이는 사진 기준</a:t>
            </a:r>
            <a:endParaRPr sz="2000">
              <a:solidFill>
                <a:srgbClr val="78787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7" name="Google Shape;357;g36d89500c83_17_381" title="output.jp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88050" y="3501975"/>
            <a:ext cx="3931749" cy="5242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g36e431e22fb_2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00" y="311150"/>
            <a:ext cx="17703801" cy="9664701"/>
          </a:xfrm>
          <a:prstGeom prst="rect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3" name="Google Shape;363;g36e431e22fb_2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37600" y="836150"/>
            <a:ext cx="8255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36e431e22fb_2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1400" y="3401550"/>
            <a:ext cx="162178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36e431e22fb_20_0"/>
          <p:cNvSpPr txBox="1"/>
          <p:nvPr/>
        </p:nvSpPr>
        <p:spPr>
          <a:xfrm>
            <a:off x="1092200" y="2728450"/>
            <a:ext cx="160908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추론 코드 후보정 처리</a:t>
            </a:r>
            <a:endParaRPr sz="2000">
              <a:solidFill>
                <a:srgbClr val="7878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g36e431e22fb_20_0"/>
          <p:cNvSpPr txBox="1"/>
          <p:nvPr/>
        </p:nvSpPr>
        <p:spPr>
          <a:xfrm>
            <a:off x="5181600" y="1610850"/>
            <a:ext cx="79248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Prediction</a:t>
            </a:r>
            <a:endParaRPr sz="5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g36e431e22fb_20_0"/>
          <p:cNvSpPr txBox="1"/>
          <p:nvPr/>
        </p:nvSpPr>
        <p:spPr>
          <a:xfrm>
            <a:off x="8801100" y="937750"/>
            <a:ext cx="673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</a:rPr>
              <a:t>10</a:t>
            </a:r>
            <a:endParaRPr/>
          </a:p>
        </p:txBody>
      </p:sp>
      <p:cxnSp>
        <p:nvCxnSpPr>
          <p:cNvPr id="368" name="Google Shape;368;g36e431e22fb_20_0"/>
          <p:cNvCxnSpPr/>
          <p:nvPr/>
        </p:nvCxnSpPr>
        <p:spPr>
          <a:xfrm>
            <a:off x="9132900" y="3665950"/>
            <a:ext cx="0" cy="287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9" name="Google Shape;369;g36e431e22fb_2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93800" y="3560525"/>
            <a:ext cx="7734301" cy="308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36e431e22fb_2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59899" y="3560525"/>
            <a:ext cx="7734301" cy="308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36e431e22fb_20_0"/>
          <p:cNvSpPr txBox="1"/>
          <p:nvPr/>
        </p:nvSpPr>
        <p:spPr>
          <a:xfrm>
            <a:off x="10400150" y="3801850"/>
            <a:ext cx="56538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Image Prediction</a:t>
            </a:r>
            <a:endParaRPr sz="2000">
              <a:solidFill>
                <a:srgbClr val="7878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36e431e22fb_20_0"/>
          <p:cNvSpPr txBox="1"/>
          <p:nvPr/>
        </p:nvSpPr>
        <p:spPr>
          <a:xfrm>
            <a:off x="2234050" y="3801850"/>
            <a:ext cx="56538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WebCam </a:t>
            </a: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Prediction</a:t>
            </a:r>
            <a:endParaRPr sz="2500">
              <a:solidFill>
                <a:srgbClr val="78787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373" name="Google Shape;373;g36e431e22fb_20_0"/>
          <p:cNvGraphicFramePr/>
          <p:nvPr/>
        </p:nvGraphicFramePr>
        <p:xfrm>
          <a:off x="9534650" y="5028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{6326534B-E260-4D41-8FC6-A57AA03B2035}</a:tableStyleId>
              </a:tblPr>
              <a:tblGrid>
                <a:gridCol w="1230800"/>
                <a:gridCol w="1230800"/>
                <a:gridCol w="1230800"/>
                <a:gridCol w="1230800"/>
                <a:gridCol w="1230800"/>
                <a:gridCol w="1230800"/>
              </a:tblGrid>
              <a:tr h="40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20-30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30-40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40-50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50-60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60-70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70-80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900">
                <a:tc>
                  <a:txBody>
                    <a:bodyPr/>
                    <a:lstStyle/>
                    <a:p>
                      <a:pPr indent="-3429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7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4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+"/>
                      </a:pPr>
                      <a:r>
                        <a:rPr lang="en-US" sz="1800"/>
                        <a:t>5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+"/>
                      </a:pPr>
                      <a:r>
                        <a:rPr lang="en-US" sz="1800"/>
                        <a:t>8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+"/>
                      </a:pPr>
                      <a:r>
                        <a:rPr lang="en-US" sz="1800"/>
                        <a:t>13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+"/>
                      </a:pPr>
                      <a:r>
                        <a:rPr lang="en-US" sz="1800"/>
                        <a:t>18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74" name="Google Shape;374;g36e431e22fb_20_0"/>
          <p:cNvSpPr txBox="1"/>
          <p:nvPr/>
        </p:nvSpPr>
        <p:spPr>
          <a:xfrm>
            <a:off x="9563100" y="4557850"/>
            <a:ext cx="1023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787878"/>
                </a:solidFill>
                <a:latin typeface="Calibri"/>
                <a:ea typeface="Calibri"/>
                <a:cs typeface="Calibri"/>
                <a:sym typeface="Calibri"/>
              </a:rPr>
              <a:t>* </a:t>
            </a:r>
            <a:r>
              <a:rPr b="1" lang="en-US" sz="1500">
                <a:solidFill>
                  <a:srgbClr val="787878"/>
                </a:solidFill>
                <a:latin typeface="Calibri"/>
                <a:ea typeface="Calibri"/>
                <a:cs typeface="Calibri"/>
                <a:sym typeface="Calibri"/>
              </a:rPr>
              <a:t> 후보정</a:t>
            </a:r>
            <a:endParaRPr b="1" sz="1500">
              <a:solidFill>
                <a:srgbClr val="7878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g36e431e22fb_20_0"/>
          <p:cNvSpPr txBox="1"/>
          <p:nvPr/>
        </p:nvSpPr>
        <p:spPr>
          <a:xfrm>
            <a:off x="1368550" y="4470650"/>
            <a:ext cx="71493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000"/>
              <a:buFont typeface="Open Sans"/>
              <a:buChar char="●"/>
            </a:pPr>
            <a:r>
              <a:rPr lang="en-US" sz="2000">
                <a:solidFill>
                  <a:srgbClr val="464646"/>
                </a:solidFill>
                <a:latin typeface="Open Sans"/>
                <a:ea typeface="Open Sans"/>
                <a:cs typeface="Open Sans"/>
                <a:sym typeface="Open Sans"/>
              </a:rPr>
              <a:t>후보정 적용 </a:t>
            </a:r>
            <a:r>
              <a:rPr lang="en-US" sz="20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 sz="20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646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000"/>
              <a:buFont typeface="Open Sans"/>
              <a:buChar char="●"/>
            </a:pPr>
            <a:r>
              <a:rPr lang="en-US" sz="2000">
                <a:solidFill>
                  <a:srgbClr val="464646"/>
                </a:solidFill>
                <a:latin typeface="Open Sans"/>
                <a:ea typeface="Open Sans"/>
                <a:cs typeface="Open Sans"/>
                <a:sym typeface="Open Sans"/>
              </a:rPr>
              <a:t>웹캠의 실시간 데이터 ⇒ 데이터 증강 효과</a:t>
            </a:r>
            <a:endParaRPr sz="2000">
              <a:solidFill>
                <a:srgbClr val="4646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646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000"/>
              <a:buFont typeface="Open Sans"/>
              <a:buChar char="●"/>
            </a:pPr>
            <a:r>
              <a:rPr lang="en-US" sz="20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WebCam</a:t>
            </a:r>
            <a:r>
              <a:rPr lang="en-US" sz="2000">
                <a:solidFill>
                  <a:srgbClr val="464646"/>
                </a:solidFill>
                <a:latin typeface="Open Sans"/>
                <a:ea typeface="Open Sans"/>
                <a:cs typeface="Open Sans"/>
                <a:sym typeface="Open Sans"/>
              </a:rPr>
              <a:t> 추론 성능 </a:t>
            </a:r>
            <a:r>
              <a:rPr b="1" lang="en-US" sz="20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&gt;</a:t>
            </a:r>
            <a:r>
              <a:rPr lang="en-US" sz="2000">
                <a:solidFill>
                  <a:srgbClr val="464646"/>
                </a:solidFill>
                <a:latin typeface="Open Sans"/>
                <a:ea typeface="Open Sans"/>
                <a:cs typeface="Open Sans"/>
                <a:sym typeface="Open Sans"/>
              </a:rPr>
              <a:t> Image 추론 성능</a:t>
            </a:r>
            <a:endParaRPr sz="2000">
              <a:solidFill>
                <a:srgbClr val="4646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6" name="Google Shape;376;g36e431e22fb_20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93800" y="7172050"/>
            <a:ext cx="15900400" cy="233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36e431e22fb_20_0"/>
          <p:cNvSpPr txBox="1"/>
          <p:nvPr/>
        </p:nvSpPr>
        <p:spPr>
          <a:xfrm>
            <a:off x="1368550" y="7480000"/>
            <a:ext cx="98031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000"/>
              <a:buFont typeface="Open Sans"/>
              <a:buChar char="●"/>
            </a:pPr>
            <a:r>
              <a:rPr lang="en-US" sz="2000">
                <a:solidFill>
                  <a:srgbClr val="464646"/>
                </a:solidFill>
                <a:latin typeface="Open Sans"/>
                <a:ea typeface="Open Sans"/>
                <a:cs typeface="Open Sans"/>
                <a:sym typeface="Open Sans"/>
              </a:rPr>
              <a:t>서양인 DataSet 多 ⇒ 서양인에 더 적합한 모델 </a:t>
            </a:r>
            <a:endParaRPr sz="2000">
              <a:solidFill>
                <a:srgbClr val="4646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646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000"/>
              <a:buFont typeface="Open Sans"/>
              <a:buChar char="●"/>
            </a:pPr>
            <a:r>
              <a:rPr lang="en-US" sz="2000">
                <a:solidFill>
                  <a:srgbClr val="464646"/>
                </a:solidFill>
                <a:latin typeface="Open Sans"/>
                <a:ea typeface="Open Sans"/>
                <a:cs typeface="Open Sans"/>
                <a:sym typeface="Open Sans"/>
              </a:rPr>
              <a:t>이미지 추론 후보정 적용 ⇒ 기준 나이 대비 서양인:  🔼 / 동양인: 🔽  </a:t>
            </a:r>
            <a:endParaRPr sz="2000">
              <a:solidFill>
                <a:srgbClr val="4646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646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000"/>
              <a:buFont typeface="Open Sans"/>
              <a:buChar char="●"/>
            </a:pPr>
            <a:r>
              <a:rPr lang="en-US" sz="2000">
                <a:solidFill>
                  <a:srgbClr val="464646"/>
                </a:solidFill>
                <a:latin typeface="Open Sans"/>
                <a:ea typeface="Open Sans"/>
                <a:cs typeface="Open Sans"/>
                <a:sym typeface="Open Sans"/>
              </a:rPr>
              <a:t>WebCam, Image </a:t>
            </a:r>
            <a:r>
              <a:rPr lang="en-US" sz="2000">
                <a:solidFill>
                  <a:srgbClr val="464646"/>
                </a:solidFill>
                <a:latin typeface="Open Sans"/>
                <a:ea typeface="Open Sans"/>
                <a:cs typeface="Open Sans"/>
                <a:sym typeface="Open Sans"/>
              </a:rPr>
              <a:t>추론 모두 여성 대비 남성의 나이 🔺 판단</a:t>
            </a:r>
            <a:endParaRPr sz="2000">
              <a:solidFill>
                <a:srgbClr val="4646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g36d89500c83_0_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100" y="317500"/>
            <a:ext cx="17703801" cy="96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36d89500c83_0_1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9700" y="2728500"/>
            <a:ext cx="7886701" cy="4842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36d89500c83_0_1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25550" y="2728500"/>
            <a:ext cx="7886700" cy="48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g36d89500c83_0_1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0205262" y="4906138"/>
            <a:ext cx="1113000" cy="1987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g36d89500c83_0_127"/>
          <p:cNvSpPr txBox="1"/>
          <p:nvPr/>
        </p:nvSpPr>
        <p:spPr>
          <a:xfrm>
            <a:off x="11001950" y="4359577"/>
            <a:ext cx="6197700" cy="11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Calibri"/>
                <a:ea typeface="Calibri"/>
                <a:cs typeface="Calibri"/>
                <a:sym typeface="Calibri"/>
              </a:rPr>
              <a:t>모델 통합 및 결과</a:t>
            </a:r>
            <a:endParaRPr sz="6400"/>
          </a:p>
        </p:txBody>
      </p:sp>
      <p:sp>
        <p:nvSpPr>
          <p:cNvPr id="387" name="Google Shape;387;g36d89500c83_0_127"/>
          <p:cNvSpPr txBox="1"/>
          <p:nvPr/>
        </p:nvSpPr>
        <p:spPr>
          <a:xfrm>
            <a:off x="9387400" y="4306100"/>
            <a:ext cx="1371600" cy="14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800" u="none" cap="none" strike="noStrike">
                <a:solidFill>
                  <a:srgbClr val="598B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8800">
                <a:solidFill>
                  <a:srgbClr val="598BFF"/>
                </a:solidFill>
              </a:rPr>
              <a:t>3</a:t>
            </a:r>
            <a:endParaRPr sz="4300"/>
          </a:p>
        </p:txBody>
      </p:sp>
      <p:pic>
        <p:nvPicPr>
          <p:cNvPr id="388" name="Google Shape;388;g36d89500c83_0_1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6527075" y="5106650"/>
            <a:ext cx="4837800" cy="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g36d89500c83_195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100" y="317500"/>
            <a:ext cx="17703801" cy="9664701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g36d89500c83_195_12"/>
          <p:cNvSpPr txBox="1"/>
          <p:nvPr/>
        </p:nvSpPr>
        <p:spPr>
          <a:xfrm>
            <a:off x="7332300" y="3134100"/>
            <a:ext cx="9165000" cy="46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Ollama ?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→ </a:t>
            </a:r>
            <a:r>
              <a:rPr lang="en-US" sz="2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로컬 PC에서 다양한 대규모 언어 모델(LLM)을 쉽게 실행할 수 있도록 돕는 오픈소스 도구.</a:t>
            </a:r>
            <a:endParaRPr sz="2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USE </a:t>
            </a:r>
            <a:r>
              <a:rPr b="1" lang="en-US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ollama:1b 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→ </a:t>
            </a:r>
            <a:r>
              <a:rPr lang="en-US" sz="2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라즈베리파이처럼 리소스가 제한된 환경에서도 구동 가능한 경량 모델에 주로 사용</a:t>
            </a:r>
            <a:endParaRPr sz="2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→ </a:t>
            </a:r>
            <a:r>
              <a:rPr lang="en-US" sz="2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모델 크기가 작아 메모리와 연산 부담이 적고, 추론 속도도 상대적으로 빠름</a:t>
            </a:r>
            <a:endParaRPr sz="3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5" name="Google Shape;395;g36d89500c83_195_12"/>
          <p:cNvSpPr txBox="1"/>
          <p:nvPr/>
        </p:nvSpPr>
        <p:spPr>
          <a:xfrm>
            <a:off x="6583750" y="304700"/>
            <a:ext cx="46944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latin typeface="Calibri"/>
                <a:ea typeface="Calibri"/>
                <a:cs typeface="Calibri"/>
                <a:sym typeface="Calibri"/>
              </a:rPr>
              <a:t>Ollama Model</a:t>
            </a:r>
            <a:endParaRPr/>
          </a:p>
        </p:txBody>
      </p:sp>
      <p:pic>
        <p:nvPicPr>
          <p:cNvPr id="396" name="Google Shape;396;g36d89500c83_195_12" title="Gemini_ollama.png"/>
          <p:cNvPicPr preferRelativeResize="0"/>
          <p:nvPr/>
        </p:nvPicPr>
        <p:blipFill rotWithShape="1">
          <a:blip r:embed="rId4">
            <a:alphaModFix/>
          </a:blip>
          <a:srcRect b="12463" l="11944" r="12787" t="15661"/>
          <a:stretch/>
        </p:blipFill>
        <p:spPr>
          <a:xfrm>
            <a:off x="1214775" y="3134100"/>
            <a:ext cx="5915049" cy="4873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36d89500c83_195_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7600" y="1270000"/>
            <a:ext cx="16217898" cy="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g36d89500c83_195_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450" y="311150"/>
            <a:ext cx="17703801" cy="96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g36d89500c83_195_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7600" y="1270000"/>
            <a:ext cx="162178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36d89500c83_195_97"/>
          <p:cNvSpPr txBox="1"/>
          <p:nvPr/>
        </p:nvSpPr>
        <p:spPr>
          <a:xfrm>
            <a:off x="461525" y="317500"/>
            <a:ext cx="176142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latin typeface="Calibri"/>
                <a:ea typeface="Calibri"/>
                <a:cs typeface="Calibri"/>
                <a:sym typeface="Calibri"/>
              </a:rPr>
              <a:t>S/W Architecture</a:t>
            </a:r>
            <a:endParaRPr/>
          </a:p>
        </p:txBody>
      </p:sp>
      <p:pic>
        <p:nvPicPr>
          <p:cNvPr id="405" name="Google Shape;405;g36d89500c83_195_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7900" y="2609821"/>
            <a:ext cx="6814558" cy="5491129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36d89500c83_195_97"/>
          <p:cNvSpPr txBox="1"/>
          <p:nvPr/>
        </p:nvSpPr>
        <p:spPr>
          <a:xfrm>
            <a:off x="10332951" y="2467625"/>
            <a:ext cx="14754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Excute</a:t>
            </a:r>
            <a:endParaRPr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g36d89500c83_195_97"/>
          <p:cNvSpPr txBox="1"/>
          <p:nvPr/>
        </p:nvSpPr>
        <p:spPr>
          <a:xfrm>
            <a:off x="9723351" y="3999025"/>
            <a:ext cx="11853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Event</a:t>
            </a:r>
            <a:endParaRPr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g36d89500c83_195_97"/>
          <p:cNvSpPr txBox="1"/>
          <p:nvPr/>
        </p:nvSpPr>
        <p:spPr>
          <a:xfrm>
            <a:off x="9418551" y="4661126"/>
            <a:ext cx="14754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endParaRPr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g36d89500c83_195_97"/>
          <p:cNvSpPr txBox="1"/>
          <p:nvPr/>
        </p:nvSpPr>
        <p:spPr>
          <a:xfrm>
            <a:off x="11652450" y="6786300"/>
            <a:ext cx="26637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Trained Model</a:t>
            </a:r>
            <a:endParaRPr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g36d89500c83_195_97"/>
          <p:cNvSpPr/>
          <p:nvPr/>
        </p:nvSpPr>
        <p:spPr>
          <a:xfrm flipH="1" rot="10800000">
            <a:off x="11070050" y="6458000"/>
            <a:ext cx="1914000" cy="3960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g36d89500c83_195_97"/>
          <p:cNvSpPr/>
          <p:nvPr/>
        </p:nvSpPr>
        <p:spPr>
          <a:xfrm>
            <a:off x="11652450" y="7505700"/>
            <a:ext cx="1331700" cy="4191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g36d89500c83_0_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100" y="317500"/>
            <a:ext cx="17703801" cy="96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36d89500c83_0_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1725" y="2044800"/>
            <a:ext cx="77216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36d89500c83_0_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3850" y="7165325"/>
            <a:ext cx="77216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g36d89500c83_0_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3850" y="4654550"/>
            <a:ext cx="77216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g36d89500c83_0_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0550" y="2311500"/>
            <a:ext cx="7366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g36d89500c83_0_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78650" y="7419325"/>
            <a:ext cx="7366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36d89500c83_0_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0550" y="4921250"/>
            <a:ext cx="736600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g36d89500c83_0_43"/>
          <p:cNvSpPr txBox="1"/>
          <p:nvPr/>
        </p:nvSpPr>
        <p:spPr>
          <a:xfrm>
            <a:off x="2227125" y="2336900"/>
            <a:ext cx="61215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alibri"/>
                <a:ea typeface="Calibri"/>
                <a:cs typeface="Calibri"/>
                <a:sym typeface="Calibri"/>
              </a:rPr>
              <a:t>개요</a:t>
            </a:r>
            <a:r>
              <a:rPr b="1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06" name="Google Shape;106;g36d89500c83_0_43"/>
          <p:cNvSpPr txBox="1"/>
          <p:nvPr/>
        </p:nvSpPr>
        <p:spPr>
          <a:xfrm>
            <a:off x="2169250" y="7457425"/>
            <a:ext cx="64842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alibri"/>
                <a:ea typeface="Calibri"/>
                <a:cs typeface="Calibri"/>
                <a:sym typeface="Calibri"/>
              </a:rPr>
              <a:t>모델 통합 및 결과</a:t>
            </a: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07" name="Google Shape;107;g36d89500c83_0_43"/>
          <p:cNvSpPr txBox="1"/>
          <p:nvPr/>
        </p:nvSpPr>
        <p:spPr>
          <a:xfrm>
            <a:off x="2169250" y="4946650"/>
            <a:ext cx="61215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alibri"/>
                <a:ea typeface="Calibri"/>
                <a:cs typeface="Calibri"/>
                <a:sym typeface="Calibri"/>
              </a:rPr>
              <a:t>학습 모델 개발 </a:t>
            </a: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</a:t>
            </a:r>
            <a:endParaRPr/>
          </a:p>
        </p:txBody>
      </p:sp>
      <p:sp>
        <p:nvSpPr>
          <p:cNvPr id="108" name="Google Shape;108;g36d89500c83_0_43"/>
          <p:cNvSpPr txBox="1"/>
          <p:nvPr/>
        </p:nvSpPr>
        <p:spPr>
          <a:xfrm>
            <a:off x="1242150" y="2387700"/>
            <a:ext cx="5334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109" name="Google Shape;109;g36d89500c83_0_43"/>
          <p:cNvSpPr txBox="1"/>
          <p:nvPr/>
        </p:nvSpPr>
        <p:spPr>
          <a:xfrm>
            <a:off x="1242150" y="4997450"/>
            <a:ext cx="5334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110" name="Google Shape;110;g36d89500c83_0_43"/>
          <p:cNvSpPr txBox="1"/>
          <p:nvPr/>
        </p:nvSpPr>
        <p:spPr>
          <a:xfrm>
            <a:off x="1280250" y="7495525"/>
            <a:ext cx="5460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sp>
        <p:nvSpPr>
          <p:cNvPr id="111" name="Google Shape;111;g36d89500c83_0_43"/>
          <p:cNvSpPr txBox="1"/>
          <p:nvPr/>
        </p:nvSpPr>
        <p:spPr>
          <a:xfrm>
            <a:off x="5454600" y="695575"/>
            <a:ext cx="73788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00">
                <a:latin typeface="Calibri"/>
                <a:ea typeface="Calibri"/>
                <a:cs typeface="Calibri"/>
                <a:sym typeface="Calibri"/>
              </a:rPr>
              <a:t>Content</a:t>
            </a:r>
            <a:endParaRPr sz="2200"/>
          </a:p>
        </p:txBody>
      </p:sp>
      <p:pic>
        <p:nvPicPr>
          <p:cNvPr id="112" name="Google Shape;112;g36d89500c83_0_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92550" y="4648200"/>
            <a:ext cx="77216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36d89500c83_0_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92550" y="2019288"/>
            <a:ext cx="77216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36d89500c83_0_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92550" y="7165325"/>
            <a:ext cx="77216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36d89500c83_0_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97350" y="4902200"/>
            <a:ext cx="7366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36d89500c83_0_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59250" y="2285988"/>
            <a:ext cx="7366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36d89500c83_0_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59250" y="7419325"/>
            <a:ext cx="736600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36d89500c83_0_43"/>
          <p:cNvSpPr txBox="1"/>
          <p:nvPr/>
        </p:nvSpPr>
        <p:spPr>
          <a:xfrm>
            <a:off x="10987950" y="4940300"/>
            <a:ext cx="61215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alibri"/>
                <a:ea typeface="Calibri"/>
                <a:cs typeface="Calibri"/>
                <a:sym typeface="Calibri"/>
              </a:rPr>
              <a:t>Trouble Shooting</a:t>
            </a: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</a:t>
            </a:r>
            <a:endParaRPr/>
          </a:p>
        </p:txBody>
      </p:sp>
      <p:sp>
        <p:nvSpPr>
          <p:cNvPr id="119" name="Google Shape;119;g36d89500c83_0_43"/>
          <p:cNvSpPr txBox="1"/>
          <p:nvPr/>
        </p:nvSpPr>
        <p:spPr>
          <a:xfrm>
            <a:off x="10987950" y="2311388"/>
            <a:ext cx="63585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alibri"/>
                <a:ea typeface="Calibri"/>
                <a:cs typeface="Calibri"/>
                <a:sym typeface="Calibri"/>
              </a:rPr>
              <a:t> 가속기 w. FPGA</a:t>
            </a:r>
            <a:endParaRPr/>
          </a:p>
        </p:txBody>
      </p:sp>
      <p:sp>
        <p:nvSpPr>
          <p:cNvPr id="120" name="Google Shape;120;g36d89500c83_0_43"/>
          <p:cNvSpPr txBox="1"/>
          <p:nvPr/>
        </p:nvSpPr>
        <p:spPr>
          <a:xfrm>
            <a:off x="10987950" y="7457425"/>
            <a:ext cx="61215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alibri"/>
                <a:ea typeface="Calibri"/>
                <a:cs typeface="Calibri"/>
                <a:sym typeface="Calibri"/>
              </a:rPr>
              <a:t>시연</a:t>
            </a:r>
            <a:r>
              <a:rPr b="1" lang="en-US" sz="2500">
                <a:latin typeface="Calibri"/>
                <a:ea typeface="Calibri"/>
                <a:cs typeface="Calibri"/>
                <a:sym typeface="Calibri"/>
              </a:rPr>
              <a:t> 및 고찰</a:t>
            </a: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21" name="Google Shape;121;g36d89500c83_0_43"/>
          <p:cNvSpPr txBox="1"/>
          <p:nvPr/>
        </p:nvSpPr>
        <p:spPr>
          <a:xfrm>
            <a:off x="10060850" y="2362188"/>
            <a:ext cx="5334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900">
                <a:solidFill>
                  <a:srgbClr val="FFFFFF"/>
                </a:solidFill>
              </a:rPr>
              <a:t>4</a:t>
            </a:r>
            <a:endParaRPr sz="19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122" name="Google Shape;122;g36d89500c83_0_43"/>
          <p:cNvSpPr txBox="1"/>
          <p:nvPr/>
        </p:nvSpPr>
        <p:spPr>
          <a:xfrm>
            <a:off x="10098950" y="4978400"/>
            <a:ext cx="5460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rgbClr val="FFFFFF"/>
                </a:solidFill>
              </a:rPr>
              <a:t>5</a:t>
            </a:r>
            <a:endParaRPr sz="20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23" name="Google Shape;123;g36d89500c83_0_43"/>
          <p:cNvSpPr txBox="1"/>
          <p:nvPr/>
        </p:nvSpPr>
        <p:spPr>
          <a:xfrm>
            <a:off x="10048150" y="7495525"/>
            <a:ext cx="5460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rgbClr val="FFFFFF"/>
                </a:solidFill>
              </a:rPr>
              <a:t>6</a:t>
            </a:r>
            <a:endParaRPr sz="20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24" name="Google Shape;124;g36d89500c83_0_43"/>
          <p:cNvSpPr txBox="1"/>
          <p:nvPr/>
        </p:nvSpPr>
        <p:spPr>
          <a:xfrm>
            <a:off x="971950" y="3094000"/>
            <a:ext cx="7279200" cy="14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-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AI를 활용한 영양제 추천 시스템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-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주제 선정 배경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-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개발 환경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g36d89500c83_0_43"/>
          <p:cNvSpPr txBox="1"/>
          <p:nvPr/>
        </p:nvSpPr>
        <p:spPr>
          <a:xfrm>
            <a:off x="1045250" y="5665438"/>
            <a:ext cx="7279200" cy="14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-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Introducing Dataset &amp; Model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-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Loss &amp; Accuracy 성능 평가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-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웹캠 연동 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g36d89500c83_0_43"/>
          <p:cNvSpPr txBox="1"/>
          <p:nvPr/>
        </p:nvSpPr>
        <p:spPr>
          <a:xfrm>
            <a:off x="931725" y="8214388"/>
            <a:ext cx="7279200" cy="14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-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Ollama Model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-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S/W Architecture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-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Flow Chart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-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 Features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g36d89500c83_0_43"/>
          <p:cNvSpPr txBox="1"/>
          <p:nvPr/>
        </p:nvSpPr>
        <p:spPr>
          <a:xfrm>
            <a:off x="9692550" y="3114650"/>
            <a:ext cx="7279200" cy="14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-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FPGA DPU 구현 과정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-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Performance comparison-1: ResNET50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-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Performance comparison-2: YoloV3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g36d89500c83_0_43"/>
          <p:cNvSpPr txBox="1"/>
          <p:nvPr/>
        </p:nvSpPr>
        <p:spPr>
          <a:xfrm>
            <a:off x="9830250" y="5662263"/>
            <a:ext cx="7279200" cy="14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-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Trained AI Model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-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Integrated System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-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Accelerator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g36d89500c83_0_43"/>
          <p:cNvSpPr txBox="1"/>
          <p:nvPr/>
        </p:nvSpPr>
        <p:spPr>
          <a:xfrm>
            <a:off x="9692550" y="8179363"/>
            <a:ext cx="7279200" cy="14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-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시연 영상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-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고찰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-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Q&amp;A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g36e431e22fb_17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100" y="311150"/>
            <a:ext cx="17703801" cy="96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36e431e22fb_17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7600" y="1270000"/>
            <a:ext cx="162178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g36e431e22fb_17_0"/>
          <p:cNvSpPr txBox="1"/>
          <p:nvPr/>
        </p:nvSpPr>
        <p:spPr>
          <a:xfrm>
            <a:off x="461525" y="317500"/>
            <a:ext cx="176142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latin typeface="Calibri"/>
                <a:ea typeface="Calibri"/>
                <a:cs typeface="Calibri"/>
                <a:sym typeface="Calibri"/>
              </a:rPr>
              <a:t>Flow Chart</a:t>
            </a:r>
            <a:endParaRPr/>
          </a:p>
        </p:txBody>
      </p:sp>
      <p:pic>
        <p:nvPicPr>
          <p:cNvPr id="419" name="Google Shape;419;g36e431e22fb_17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2049" y="1432150"/>
            <a:ext cx="8215976" cy="8207151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g36e431e22fb_17_0"/>
          <p:cNvSpPr/>
          <p:nvPr/>
        </p:nvSpPr>
        <p:spPr>
          <a:xfrm>
            <a:off x="3169825" y="6060550"/>
            <a:ext cx="13119000" cy="59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g36e431e22fb_17_0"/>
          <p:cNvSpPr txBox="1"/>
          <p:nvPr/>
        </p:nvSpPr>
        <p:spPr>
          <a:xfrm>
            <a:off x="13460725" y="5383450"/>
            <a:ext cx="28281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Ollama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Env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g36e431e22fb_17_0"/>
          <p:cNvSpPr txBox="1"/>
          <p:nvPr/>
        </p:nvSpPr>
        <p:spPr>
          <a:xfrm>
            <a:off x="13460725" y="6145450"/>
            <a:ext cx="28281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Env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g36e431e22fb_17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450" y="311150"/>
            <a:ext cx="17703801" cy="96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g36e431e22fb_17_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7600" y="1270000"/>
            <a:ext cx="162178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g36e431e22fb_17_50"/>
          <p:cNvSpPr txBox="1"/>
          <p:nvPr/>
        </p:nvSpPr>
        <p:spPr>
          <a:xfrm>
            <a:off x="461525" y="317500"/>
            <a:ext cx="176142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latin typeface="Calibri"/>
                <a:ea typeface="Calibri"/>
                <a:cs typeface="Calibri"/>
                <a:sym typeface="Calibri"/>
              </a:rPr>
              <a:t>Main Features</a:t>
            </a:r>
            <a:endParaRPr/>
          </a:p>
        </p:txBody>
      </p:sp>
      <p:sp>
        <p:nvSpPr>
          <p:cNvPr id="430" name="Google Shape;430;g36e431e22fb_17_50"/>
          <p:cNvSpPr txBox="1"/>
          <p:nvPr/>
        </p:nvSpPr>
        <p:spPr>
          <a:xfrm>
            <a:off x="1117600" y="1463250"/>
            <a:ext cx="16218000" cy="8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Vgg-16, ResNet-151모</a:t>
            </a:r>
            <a:r>
              <a:rPr lang="en-US" sz="2500">
                <a:solidFill>
                  <a:schemeClr val="dk1"/>
                </a:solidFill>
              </a:rPr>
              <a:t>델</a:t>
            </a:r>
            <a:r>
              <a:rPr lang="en-US" sz="2500">
                <a:solidFill>
                  <a:schemeClr val="dk1"/>
                </a:solidFill>
              </a:rPr>
              <a:t> 사용하여 웹캠으로 사람의 나이, 성별을 거의 정확히 추정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1" name="Google Shape;431;g36e431e22fb_17_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5000" y="3637775"/>
            <a:ext cx="5120025" cy="297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g36e431e22fb_17_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07953" y="2459201"/>
            <a:ext cx="5008249" cy="48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g36e431e22fb_17_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07950" y="7298749"/>
            <a:ext cx="5008250" cy="91569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g36e431e22fb_17_50"/>
          <p:cNvSpPr/>
          <p:nvPr/>
        </p:nvSpPr>
        <p:spPr>
          <a:xfrm rot="5400000">
            <a:off x="5666625" y="4175950"/>
            <a:ext cx="1284000" cy="5963400"/>
          </a:xfrm>
          <a:prstGeom prst="bentUpArrow">
            <a:avLst>
              <a:gd fmla="val 9277" name="adj1"/>
              <a:gd fmla="val 12899" name="adj2"/>
              <a:gd fmla="val 50000" name="adj3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g36e431e22fb_17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450" y="311150"/>
            <a:ext cx="17703801" cy="96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g36e431e22fb_17_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7600" y="1270000"/>
            <a:ext cx="162178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g36e431e22fb_17_29"/>
          <p:cNvSpPr txBox="1"/>
          <p:nvPr/>
        </p:nvSpPr>
        <p:spPr>
          <a:xfrm>
            <a:off x="461525" y="317500"/>
            <a:ext cx="176142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latin typeface="Calibri"/>
                <a:ea typeface="Calibri"/>
                <a:cs typeface="Calibri"/>
                <a:sym typeface="Calibri"/>
              </a:rPr>
              <a:t>Main Features</a:t>
            </a:r>
            <a:endParaRPr/>
          </a:p>
        </p:txBody>
      </p:sp>
      <p:sp>
        <p:nvSpPr>
          <p:cNvPr id="442" name="Google Shape;442;g36e431e22fb_17_29"/>
          <p:cNvSpPr txBox="1"/>
          <p:nvPr/>
        </p:nvSpPr>
        <p:spPr>
          <a:xfrm>
            <a:off x="1117550" y="1538075"/>
            <a:ext cx="16218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추론한 나이와 성별 값은 자동 완성 프롬프트를 통해 Ollama로 전달 /  답변 하는 동안에는 웹캠 닫음.</a:t>
            </a:r>
            <a:endParaRPr/>
          </a:p>
        </p:txBody>
      </p:sp>
      <p:pic>
        <p:nvPicPr>
          <p:cNvPr id="443" name="Google Shape;443;g36e431e22fb_17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7610" y="2565235"/>
            <a:ext cx="15210810" cy="82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g36e431e22fb_17_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7550" y="3589825"/>
            <a:ext cx="9994950" cy="514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g36e431e22fb_17_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256076" y="3894625"/>
            <a:ext cx="5072351" cy="4813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g36e431e22fb_17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450" y="311150"/>
            <a:ext cx="17703801" cy="96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g36e431e22fb_17_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7600" y="1270000"/>
            <a:ext cx="162178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g36e431e22fb_17_69"/>
          <p:cNvSpPr txBox="1"/>
          <p:nvPr/>
        </p:nvSpPr>
        <p:spPr>
          <a:xfrm>
            <a:off x="461525" y="317500"/>
            <a:ext cx="176142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latin typeface="Calibri"/>
                <a:ea typeface="Calibri"/>
                <a:cs typeface="Calibri"/>
                <a:sym typeface="Calibri"/>
              </a:rPr>
              <a:t>Main Features</a:t>
            </a:r>
            <a:endParaRPr/>
          </a:p>
        </p:txBody>
      </p:sp>
      <p:pic>
        <p:nvPicPr>
          <p:cNvPr id="453" name="Google Shape;453;g36e431e22fb_17_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8600" y="2094364"/>
            <a:ext cx="7695100" cy="13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g36e431e22fb_17_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6750" y="4686200"/>
            <a:ext cx="5709213" cy="13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g36e431e22fb_17_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08813" y="7381838"/>
            <a:ext cx="7585097" cy="138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g36e431e22fb_17_69"/>
          <p:cNvSpPr txBox="1"/>
          <p:nvPr/>
        </p:nvSpPr>
        <p:spPr>
          <a:xfrm>
            <a:off x="5308600" y="3477075"/>
            <a:ext cx="7695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</a:rPr>
              <a:t>답변 준비 중 스페이스 바 입력 예외 처리</a:t>
            </a:r>
            <a:endParaRPr b="1"/>
          </a:p>
        </p:txBody>
      </p:sp>
      <p:sp>
        <p:nvSpPr>
          <p:cNvPr id="457" name="Google Shape;457;g36e431e22fb_17_69"/>
          <p:cNvSpPr txBox="1"/>
          <p:nvPr/>
        </p:nvSpPr>
        <p:spPr>
          <a:xfrm>
            <a:off x="6146750" y="6068900"/>
            <a:ext cx="5709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</a:rPr>
              <a:t>Ollama에 웹캠 종료 명령</a:t>
            </a:r>
            <a:endParaRPr b="1"/>
          </a:p>
        </p:txBody>
      </p:sp>
      <p:sp>
        <p:nvSpPr>
          <p:cNvPr id="458" name="Google Shape;458;g36e431e22fb_17_69"/>
          <p:cNvSpPr txBox="1"/>
          <p:nvPr/>
        </p:nvSpPr>
        <p:spPr>
          <a:xfrm>
            <a:off x="5208825" y="8764550"/>
            <a:ext cx="7585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</a:rPr>
              <a:t>시스템 종료 명령</a:t>
            </a:r>
            <a:endParaRPr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g36d89500c83_0_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100" y="317500"/>
            <a:ext cx="17703801" cy="96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g36d89500c83_0_1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9700" y="2728500"/>
            <a:ext cx="7886701" cy="4842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g36d89500c83_0_1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25550" y="2728500"/>
            <a:ext cx="7886700" cy="48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g36d89500c83_0_1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0205262" y="4906138"/>
            <a:ext cx="1113000" cy="1987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g36d89500c83_0_139"/>
          <p:cNvSpPr txBox="1"/>
          <p:nvPr/>
        </p:nvSpPr>
        <p:spPr>
          <a:xfrm>
            <a:off x="11001950" y="4359577"/>
            <a:ext cx="6197700" cy="11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Calibri"/>
                <a:ea typeface="Calibri"/>
                <a:cs typeface="Calibri"/>
                <a:sym typeface="Calibri"/>
              </a:rPr>
              <a:t>가속기 w FPGA</a:t>
            </a:r>
            <a:endParaRPr sz="6400"/>
          </a:p>
        </p:txBody>
      </p:sp>
      <p:sp>
        <p:nvSpPr>
          <p:cNvPr id="468" name="Google Shape;468;g36d89500c83_0_139"/>
          <p:cNvSpPr txBox="1"/>
          <p:nvPr/>
        </p:nvSpPr>
        <p:spPr>
          <a:xfrm>
            <a:off x="9387400" y="4306100"/>
            <a:ext cx="1371600" cy="14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800" u="none" cap="none" strike="noStrike">
                <a:solidFill>
                  <a:srgbClr val="598B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8800">
                <a:solidFill>
                  <a:srgbClr val="598BFF"/>
                </a:solidFill>
              </a:rPr>
              <a:t>4</a:t>
            </a:r>
            <a:endParaRPr sz="4300"/>
          </a:p>
        </p:txBody>
      </p:sp>
      <p:pic>
        <p:nvPicPr>
          <p:cNvPr id="469" name="Google Shape;469;g36d89500c83_0_1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6527075" y="5106650"/>
            <a:ext cx="4837800" cy="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g36d89500c83_0_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100" y="317500"/>
            <a:ext cx="17703801" cy="96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g36d89500c83_0_1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200" y="1184950"/>
            <a:ext cx="8255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g36d89500c83_0_185"/>
          <p:cNvSpPr txBox="1"/>
          <p:nvPr/>
        </p:nvSpPr>
        <p:spPr>
          <a:xfrm>
            <a:off x="1536700" y="1044875"/>
            <a:ext cx="79248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latin typeface="Calibri"/>
                <a:ea typeface="Calibri"/>
                <a:cs typeface="Calibri"/>
                <a:sym typeface="Calibri"/>
              </a:rPr>
              <a:t>AI Accelerator: DPU</a:t>
            </a:r>
            <a:endParaRPr/>
          </a:p>
        </p:txBody>
      </p:sp>
      <p:sp>
        <p:nvSpPr>
          <p:cNvPr id="477" name="Google Shape;477;g36d89500c83_0_185"/>
          <p:cNvSpPr txBox="1"/>
          <p:nvPr/>
        </p:nvSpPr>
        <p:spPr>
          <a:xfrm>
            <a:off x="774700" y="1286550"/>
            <a:ext cx="673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pic>
        <p:nvPicPr>
          <p:cNvPr id="478" name="Google Shape;478;g36d89500c83_0_1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7963" y="2316375"/>
            <a:ext cx="7999225" cy="6527451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g36d89500c83_0_185"/>
          <p:cNvSpPr txBox="1"/>
          <p:nvPr/>
        </p:nvSpPr>
        <p:spPr>
          <a:xfrm>
            <a:off x="9639125" y="2555600"/>
            <a:ext cx="5943900" cy="26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Processor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ARM-Core(ARM Cortex - A53)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순차 연산 특화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g36d89500c83_0_185"/>
          <p:cNvSpPr txBox="1"/>
          <p:nvPr/>
        </p:nvSpPr>
        <p:spPr>
          <a:xfrm>
            <a:off x="9791525" y="5852250"/>
            <a:ext cx="5943900" cy="26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Programmable Logic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병렬 데이터 처리 특화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특정 알고리즘 연산 가속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g36d89500c83_0_185"/>
          <p:cNvSpPr txBox="1"/>
          <p:nvPr/>
        </p:nvSpPr>
        <p:spPr>
          <a:xfrm>
            <a:off x="13235625" y="9016375"/>
            <a:ext cx="430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https://www.youtube.com/watch?v=BML1YHZpx2o</a:t>
            </a:r>
            <a:endParaRPr/>
          </a:p>
        </p:txBody>
      </p:sp>
      <p:pic>
        <p:nvPicPr>
          <p:cNvPr id="482" name="Google Shape;482;g36d89500c83_0_1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52600" y="2924375"/>
            <a:ext cx="1896050" cy="189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g36d89500c83_0_1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543613" y="5883600"/>
            <a:ext cx="709550" cy="7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g36d89500c83_0_1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345488" y="5883600"/>
            <a:ext cx="709550" cy="7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36d89500c83_0_1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188388" y="5923275"/>
            <a:ext cx="709550" cy="7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g36d89500c83_0_1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543050" y="6829575"/>
            <a:ext cx="709550" cy="7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g36d89500c83_0_1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366000" y="6829575"/>
            <a:ext cx="709550" cy="7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g36d89500c83_0_1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188950" y="6862225"/>
            <a:ext cx="709550" cy="7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g36d89500c83_0_1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589775" y="7656325"/>
            <a:ext cx="709550" cy="7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g36d89500c83_0_1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366000" y="7656325"/>
            <a:ext cx="709550" cy="7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g36d89500c83_0_1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233825" y="7656325"/>
            <a:ext cx="709550" cy="7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g36d89500c83_0_2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100" y="317500"/>
            <a:ext cx="17703801" cy="96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g36d89500c83_0_2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200" y="1184950"/>
            <a:ext cx="8255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36d89500c83_0_216"/>
          <p:cNvSpPr txBox="1"/>
          <p:nvPr/>
        </p:nvSpPr>
        <p:spPr>
          <a:xfrm>
            <a:off x="1536700" y="1044875"/>
            <a:ext cx="79248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latin typeface="Calibri"/>
                <a:ea typeface="Calibri"/>
                <a:cs typeface="Calibri"/>
                <a:sym typeface="Calibri"/>
              </a:rPr>
              <a:t>AI Accelerator: DPU</a:t>
            </a:r>
            <a:endParaRPr/>
          </a:p>
        </p:txBody>
      </p:sp>
      <p:sp>
        <p:nvSpPr>
          <p:cNvPr id="499" name="Google Shape;499;g36d89500c83_0_216"/>
          <p:cNvSpPr txBox="1"/>
          <p:nvPr/>
        </p:nvSpPr>
        <p:spPr>
          <a:xfrm>
            <a:off x="774700" y="1286550"/>
            <a:ext cx="673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rgbClr val="FFFFFF"/>
                </a:solidFill>
              </a:rPr>
              <a:t>2</a:t>
            </a:r>
            <a:endParaRPr/>
          </a:p>
        </p:txBody>
      </p:sp>
      <p:sp>
        <p:nvSpPr>
          <p:cNvPr id="500" name="Google Shape;500;g36d89500c83_0_216"/>
          <p:cNvSpPr txBox="1"/>
          <p:nvPr/>
        </p:nvSpPr>
        <p:spPr>
          <a:xfrm>
            <a:off x="13235625" y="9016375"/>
            <a:ext cx="430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https://www.youtube.com/watch?v=BML1YHZpx2o</a:t>
            </a:r>
            <a:endParaRPr/>
          </a:p>
        </p:txBody>
      </p:sp>
      <p:pic>
        <p:nvPicPr>
          <p:cNvPr descr="CPU vs FPGA: Understanding the Difference&#10;&#10;In the world of technology, CPUs (Central Processing Units) and FPGAs (Field-Programmable Gate Arrays) are two powerful tools for solving complex problems—but they are fundamentally different.&#10;&#10;This short animation breaks down the unique strengths of each and highlights why FPGAs are often the go-to solution for high-performance, customized hardware design.&#10;&#10;Discover:&#10;✅ How CPUs and FPGAs handle tasks differently&#10;✅ Why FPGAs excel in speed, parallelism, and flexibility&#10;&#10;Whether you're a tech enthusiast, engineer, or just curious about hardware innovation, this animation will give you a clear understanding of what sets FPGAs apart.&#10;&#10;Let’s continue the conversation! Learn more about our work with FPGAs at QBayLogic: https://qbaylogic.com/projects/ &#10;&#10;Don’t forget to like, subscribe, and share for more insights into hardware innovation!&#10;&#10;#FPGA #CPUvsFPGA #HardwareDesign #TechAnimation #QBayLogic" id="501" name="Google Shape;501;g36d89500c83_0_216" title="QBayLogic - CPU vs FPGA explained in a short animation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9750" y="2099074"/>
            <a:ext cx="11604350" cy="65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g36d89500c83_0_2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100" y="317500"/>
            <a:ext cx="17703801" cy="96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g36d89500c83_0_2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200" y="1184950"/>
            <a:ext cx="8255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g36d89500c83_0_230"/>
          <p:cNvSpPr txBox="1"/>
          <p:nvPr/>
        </p:nvSpPr>
        <p:spPr>
          <a:xfrm>
            <a:off x="1753450" y="1044875"/>
            <a:ext cx="70371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latin typeface="Calibri"/>
                <a:ea typeface="Calibri"/>
                <a:cs typeface="Calibri"/>
                <a:sym typeface="Calibri"/>
              </a:rPr>
              <a:t>How To?</a:t>
            </a:r>
            <a:endParaRPr sz="5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g36d89500c83_0_230"/>
          <p:cNvSpPr txBox="1"/>
          <p:nvPr/>
        </p:nvSpPr>
        <p:spPr>
          <a:xfrm>
            <a:off x="774700" y="1286550"/>
            <a:ext cx="673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rgbClr val="FFFFFF"/>
                </a:solidFill>
              </a:rPr>
              <a:t>3</a:t>
            </a:r>
            <a:endParaRPr/>
          </a:p>
        </p:txBody>
      </p:sp>
      <p:pic>
        <p:nvPicPr>
          <p:cNvPr id="510" name="Google Shape;510;g36d89500c83_0_2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200" y="2099075"/>
            <a:ext cx="7714774" cy="25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g36d89500c83_0_2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3700" y="3158625"/>
            <a:ext cx="2491800" cy="165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g36d89500c83_0_2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36730" y="2004405"/>
            <a:ext cx="7940176" cy="271602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g36d89500c83_0_230"/>
          <p:cNvSpPr/>
          <p:nvPr/>
        </p:nvSpPr>
        <p:spPr>
          <a:xfrm>
            <a:off x="714600" y="4786825"/>
            <a:ext cx="7714800" cy="42216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Vivado &amp; Vitis-AI Platform 사용</a:t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 HW Level부터 설계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Pros)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HW level부터 설계 → 모델별 최적화 가능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특정 알고리즘을 위한 가속기 설계 가능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Cons)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설계 난이도 급증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FPGA linux 이미지를 직접 제작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→ 검증 X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g36d89500c83_0_230"/>
          <p:cNvSpPr/>
          <p:nvPr/>
        </p:nvSpPr>
        <p:spPr>
          <a:xfrm>
            <a:off x="9636725" y="4817000"/>
            <a:ext cx="7940100" cy="42216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PYNQ OS</a:t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 미리 구성된 HW 제공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Pros)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가속기(DPU)가 포함된 리눅스 이미지 제공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 상위수준에서 HW 제어 가능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다양한 python 라이브러리 제공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Cons)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HW Level에서 최적화 불가능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라이브러리의 경우, 시스템 OS에 의해 보호됨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→ 사용자 Customizing에 제약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g36d89500c83_0_2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675" y="311150"/>
            <a:ext cx="17703801" cy="96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g36d89500c83_0_2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200" y="1184950"/>
            <a:ext cx="8255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g36d89500c83_0_261"/>
          <p:cNvSpPr txBox="1"/>
          <p:nvPr/>
        </p:nvSpPr>
        <p:spPr>
          <a:xfrm>
            <a:off x="1753450" y="1044875"/>
            <a:ext cx="114444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latin typeface="Calibri"/>
                <a:ea typeface="Calibri"/>
                <a:cs typeface="Calibri"/>
                <a:sym typeface="Calibri"/>
              </a:rPr>
              <a:t>BenchMark: Performance Test</a:t>
            </a:r>
            <a:endParaRPr sz="5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g36d89500c83_0_261"/>
          <p:cNvSpPr txBox="1"/>
          <p:nvPr/>
        </p:nvSpPr>
        <p:spPr>
          <a:xfrm>
            <a:off x="774700" y="1286550"/>
            <a:ext cx="673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rgbClr val="FFFFFF"/>
                </a:solidFill>
              </a:rPr>
              <a:t>4</a:t>
            </a:r>
            <a:endParaRPr/>
          </a:p>
        </p:txBody>
      </p:sp>
      <p:pic>
        <p:nvPicPr>
          <p:cNvPr id="523" name="Google Shape;523;g36d89500c83_0_2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4538" y="3105325"/>
            <a:ext cx="2771775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g36d89500c83_0_2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61763" y="2857663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g36d89500c83_0_2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62576" y="2857676"/>
            <a:ext cx="2394150" cy="23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g36d89500c83_0_2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873538" y="3086263"/>
            <a:ext cx="2714625" cy="16859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27" name="Google Shape;527;g36d89500c83_0_261"/>
          <p:cNvGraphicFramePr/>
          <p:nvPr/>
        </p:nvGraphicFramePr>
        <p:xfrm>
          <a:off x="820575" y="5896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{6326534B-E260-4D41-8FC6-A57AA03B2035}</a:tableStyleId>
              </a:tblPr>
              <a:tblGrid>
                <a:gridCol w="3276600"/>
                <a:gridCol w="3276600"/>
                <a:gridCol w="3276600"/>
                <a:gridCol w="3276600"/>
                <a:gridCol w="3276600"/>
              </a:tblGrid>
              <a:tr h="992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i7-1260P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Ultra7 155H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RaspberryPi 5</a:t>
                      </a:r>
                      <a:br>
                        <a:rPr lang="en-US" sz="2400"/>
                      </a:br>
                      <a:r>
                        <a:rPr lang="en-US" sz="2400"/>
                        <a:t>(ARM Cortex A76)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Ultra96V2</a:t>
                      </a:r>
                      <a:endParaRPr sz="24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(ARM Cortex A53)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21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Max CLK Speed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4.7GHz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4.8GHz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2.4GHz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1.5GHz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g36d89500c83_0_2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100" y="311150"/>
            <a:ext cx="17703801" cy="96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g36d89500c83_0_2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200" y="1184950"/>
            <a:ext cx="8255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g36d89500c83_0_246"/>
          <p:cNvSpPr txBox="1"/>
          <p:nvPr/>
        </p:nvSpPr>
        <p:spPr>
          <a:xfrm>
            <a:off x="1753450" y="1044875"/>
            <a:ext cx="70371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latin typeface="Calibri"/>
                <a:ea typeface="Calibri"/>
                <a:cs typeface="Calibri"/>
                <a:sym typeface="Calibri"/>
              </a:rPr>
              <a:t>ResNET50</a:t>
            </a:r>
            <a:endParaRPr sz="5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g36d89500c83_0_246"/>
          <p:cNvSpPr txBox="1"/>
          <p:nvPr/>
        </p:nvSpPr>
        <p:spPr>
          <a:xfrm>
            <a:off x="774700" y="1286550"/>
            <a:ext cx="673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rgbClr val="FFFFFF"/>
                </a:solidFill>
              </a:rPr>
              <a:t>5</a:t>
            </a:r>
            <a:endParaRPr/>
          </a:p>
        </p:txBody>
      </p:sp>
      <p:graphicFrame>
        <p:nvGraphicFramePr>
          <p:cNvPr id="536" name="Google Shape;536;g36d89500c83_0_246"/>
          <p:cNvGraphicFramePr/>
          <p:nvPr/>
        </p:nvGraphicFramePr>
        <p:xfrm>
          <a:off x="952500" y="613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{6326534B-E260-4D41-8FC6-A57AA03B2035}</a:tableStyleId>
              </a:tblPr>
              <a:tblGrid>
                <a:gridCol w="2730500"/>
                <a:gridCol w="2730500"/>
                <a:gridCol w="2730500"/>
                <a:gridCol w="2730500"/>
                <a:gridCol w="2730500"/>
                <a:gridCol w="2730500"/>
              </a:tblGrid>
              <a:tr h="870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i7-1260P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Ultra7 155H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RaspberryPi 5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Ultra96_AP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Ultra96_DPU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70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FPS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11.1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14.22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4.23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0.54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19.63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70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처리 시간(sec)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9.10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7.1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23.88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186.31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5.14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37" name="Google Shape;537;g36d89500c83_0_246"/>
          <p:cNvSpPr/>
          <p:nvPr/>
        </p:nvSpPr>
        <p:spPr>
          <a:xfrm>
            <a:off x="14639600" y="7046725"/>
            <a:ext cx="2613900" cy="789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8" name="Google Shape;538;g36d89500c83_0_2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8038" y="1950325"/>
            <a:ext cx="6587925" cy="395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g36d89500c83_0_2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06125" y="1936175"/>
            <a:ext cx="6878300" cy="4126976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g36d89500c83_0_246"/>
          <p:cNvSpPr/>
          <p:nvPr/>
        </p:nvSpPr>
        <p:spPr>
          <a:xfrm>
            <a:off x="2020400" y="5157600"/>
            <a:ext cx="930000" cy="47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i7-1260P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g36d89500c83_0_246"/>
          <p:cNvSpPr/>
          <p:nvPr/>
        </p:nvSpPr>
        <p:spPr>
          <a:xfrm>
            <a:off x="3187400" y="5157600"/>
            <a:ext cx="930000" cy="47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Ultra7 155H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g36d89500c83_0_246"/>
          <p:cNvSpPr/>
          <p:nvPr/>
        </p:nvSpPr>
        <p:spPr>
          <a:xfrm>
            <a:off x="4305100" y="5157600"/>
            <a:ext cx="930000" cy="47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R-PI 5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g36d89500c83_0_246"/>
          <p:cNvSpPr/>
          <p:nvPr/>
        </p:nvSpPr>
        <p:spPr>
          <a:xfrm>
            <a:off x="5483500" y="5157600"/>
            <a:ext cx="930000" cy="47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FPGA_AP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g36d89500c83_0_246"/>
          <p:cNvSpPr/>
          <p:nvPr/>
        </p:nvSpPr>
        <p:spPr>
          <a:xfrm>
            <a:off x="6589800" y="5157600"/>
            <a:ext cx="930000" cy="47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FPGA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DPU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g36d89500c83_0_246"/>
          <p:cNvSpPr/>
          <p:nvPr/>
        </p:nvSpPr>
        <p:spPr>
          <a:xfrm>
            <a:off x="14639600" y="7917800"/>
            <a:ext cx="2613900" cy="789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g36d89500c83_0_246"/>
          <p:cNvSpPr/>
          <p:nvPr/>
        </p:nvSpPr>
        <p:spPr>
          <a:xfrm>
            <a:off x="10614325" y="5267700"/>
            <a:ext cx="930000" cy="47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i7-1260P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g36d89500c83_0_246"/>
          <p:cNvSpPr/>
          <p:nvPr/>
        </p:nvSpPr>
        <p:spPr>
          <a:xfrm>
            <a:off x="11823600" y="5267700"/>
            <a:ext cx="930000" cy="47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Ultra7 155H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g36d89500c83_0_246"/>
          <p:cNvSpPr/>
          <p:nvPr/>
        </p:nvSpPr>
        <p:spPr>
          <a:xfrm>
            <a:off x="12971650" y="5267700"/>
            <a:ext cx="930000" cy="47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R-PI 5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g36d89500c83_0_246"/>
          <p:cNvSpPr/>
          <p:nvPr/>
        </p:nvSpPr>
        <p:spPr>
          <a:xfrm>
            <a:off x="14169000" y="5267700"/>
            <a:ext cx="930000" cy="47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FPGA_AP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g36d89500c83_0_246"/>
          <p:cNvSpPr/>
          <p:nvPr/>
        </p:nvSpPr>
        <p:spPr>
          <a:xfrm>
            <a:off x="15366350" y="5267700"/>
            <a:ext cx="930000" cy="47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FPGA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DPU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g36d89500c83_0_246"/>
          <p:cNvSpPr txBox="1"/>
          <p:nvPr/>
        </p:nvSpPr>
        <p:spPr>
          <a:xfrm>
            <a:off x="6846850" y="1388025"/>
            <a:ext cx="825600" cy="648300"/>
          </a:xfrm>
          <a:prstGeom prst="rect">
            <a:avLst/>
          </a:prstGeom>
          <a:noFill/>
          <a:ln cap="flat" cmpd="sng" w="2857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FPS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g36d89500c83_0_246"/>
          <p:cNvSpPr txBox="1"/>
          <p:nvPr/>
        </p:nvSpPr>
        <p:spPr>
          <a:xfrm>
            <a:off x="15069400" y="1450775"/>
            <a:ext cx="1796700" cy="648300"/>
          </a:xfrm>
          <a:prstGeom prst="rect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처리 시간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g36d89500c83_0_246"/>
          <p:cNvSpPr/>
          <p:nvPr/>
        </p:nvSpPr>
        <p:spPr>
          <a:xfrm>
            <a:off x="12573075" y="8877825"/>
            <a:ext cx="4560900" cy="47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g36d89500c83_0_246"/>
          <p:cNvSpPr txBox="1"/>
          <p:nvPr/>
        </p:nvSpPr>
        <p:spPr>
          <a:xfrm>
            <a:off x="12784450" y="9173750"/>
            <a:ext cx="37716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Performance X36 !!</a:t>
            </a:r>
            <a:endParaRPr b="1" sz="3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36d89500c83_0_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100" y="317500"/>
            <a:ext cx="17703801" cy="96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36d89500c83_0_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9700" y="2728500"/>
            <a:ext cx="7886701" cy="4842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36d89500c83_0_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25550" y="2728500"/>
            <a:ext cx="7886700" cy="48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36d89500c83_0_9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0205262" y="4906138"/>
            <a:ext cx="1113000" cy="1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36d89500c83_0_90"/>
          <p:cNvSpPr txBox="1"/>
          <p:nvPr/>
        </p:nvSpPr>
        <p:spPr>
          <a:xfrm>
            <a:off x="711200" y="698500"/>
            <a:ext cx="6997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SIMPLE BUSINESS PRESENTATION</a:t>
            </a:r>
            <a:endParaRPr/>
          </a:p>
        </p:txBody>
      </p:sp>
      <p:sp>
        <p:nvSpPr>
          <p:cNvPr id="139" name="Google Shape;139;g36d89500c83_0_90"/>
          <p:cNvSpPr txBox="1"/>
          <p:nvPr/>
        </p:nvSpPr>
        <p:spPr>
          <a:xfrm>
            <a:off x="10579100" y="698500"/>
            <a:ext cx="6997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MIRICOMPANY.COM</a:t>
            </a:r>
            <a:endParaRPr/>
          </a:p>
        </p:txBody>
      </p:sp>
      <p:sp>
        <p:nvSpPr>
          <p:cNvPr id="140" name="Google Shape;140;g36d89500c83_0_90"/>
          <p:cNvSpPr txBox="1"/>
          <p:nvPr/>
        </p:nvSpPr>
        <p:spPr>
          <a:xfrm>
            <a:off x="11001950" y="4359577"/>
            <a:ext cx="6197700" cy="11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Calibri"/>
                <a:ea typeface="Calibri"/>
                <a:cs typeface="Calibri"/>
                <a:sym typeface="Calibri"/>
              </a:rPr>
              <a:t>개요</a:t>
            </a:r>
            <a:endParaRPr sz="6400"/>
          </a:p>
        </p:txBody>
      </p:sp>
      <p:sp>
        <p:nvSpPr>
          <p:cNvPr id="141" name="Google Shape;141;g36d89500c83_0_90"/>
          <p:cNvSpPr txBox="1"/>
          <p:nvPr/>
        </p:nvSpPr>
        <p:spPr>
          <a:xfrm>
            <a:off x="9387400" y="4306100"/>
            <a:ext cx="1371600" cy="14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800" u="none" cap="none" strike="noStrike">
                <a:solidFill>
                  <a:srgbClr val="598B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4300"/>
          </a:p>
        </p:txBody>
      </p:sp>
      <p:pic>
        <p:nvPicPr>
          <p:cNvPr id="142" name="Google Shape;142;g36d89500c83_0_9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6527075" y="5106650"/>
            <a:ext cx="4837800" cy="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g36d89500c83_0_2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675" y="311150"/>
            <a:ext cx="17703801" cy="96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g36d89500c83_0_2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200" y="1184950"/>
            <a:ext cx="8255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g36d89500c83_0_293"/>
          <p:cNvSpPr txBox="1"/>
          <p:nvPr/>
        </p:nvSpPr>
        <p:spPr>
          <a:xfrm>
            <a:off x="1753450" y="1044875"/>
            <a:ext cx="114444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latin typeface="Calibri"/>
                <a:ea typeface="Calibri"/>
                <a:cs typeface="Calibri"/>
                <a:sym typeface="Calibri"/>
              </a:rPr>
              <a:t>YoloV3</a:t>
            </a:r>
            <a:endParaRPr sz="5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g36d89500c83_0_293"/>
          <p:cNvSpPr txBox="1"/>
          <p:nvPr/>
        </p:nvSpPr>
        <p:spPr>
          <a:xfrm>
            <a:off x="774700" y="1286550"/>
            <a:ext cx="673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rgbClr val="FFFFFF"/>
                </a:solidFill>
              </a:rPr>
              <a:t>6</a:t>
            </a:r>
            <a:endParaRPr/>
          </a:p>
        </p:txBody>
      </p:sp>
      <p:graphicFrame>
        <p:nvGraphicFramePr>
          <p:cNvPr id="563" name="Google Shape;563;g36d89500c83_0_293"/>
          <p:cNvGraphicFramePr/>
          <p:nvPr/>
        </p:nvGraphicFramePr>
        <p:xfrm>
          <a:off x="1037075" y="6481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{6326534B-E260-4D41-8FC6-A57AA03B2035}</a:tableStyleId>
              </a:tblPr>
              <a:tblGrid>
                <a:gridCol w="3276600"/>
                <a:gridCol w="3276600"/>
                <a:gridCol w="3276600"/>
                <a:gridCol w="3276600"/>
                <a:gridCol w="3276600"/>
              </a:tblGrid>
              <a:tr h="1289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i7-1260P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RaspberryPi - 5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Ultra96V2_AP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Ultra96V2_DPU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89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FPS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40.95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9.31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0.18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2.72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564" name="Google Shape;564;g36d89500c83_0_2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4300" y="910325"/>
            <a:ext cx="8931250" cy="535875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g36d89500c83_0_293"/>
          <p:cNvSpPr/>
          <p:nvPr/>
        </p:nvSpPr>
        <p:spPr>
          <a:xfrm>
            <a:off x="5331975" y="5164650"/>
            <a:ext cx="1521900" cy="725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i7-1260P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g36d89500c83_0_293"/>
          <p:cNvSpPr/>
          <p:nvPr/>
        </p:nvSpPr>
        <p:spPr>
          <a:xfrm>
            <a:off x="7288125" y="5164650"/>
            <a:ext cx="1521900" cy="725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R-PI 5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g36d89500c83_0_293"/>
          <p:cNvSpPr/>
          <p:nvPr/>
        </p:nvSpPr>
        <p:spPr>
          <a:xfrm>
            <a:off x="9244275" y="5164650"/>
            <a:ext cx="1521900" cy="725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FPGA_AP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g36d89500c83_0_293"/>
          <p:cNvSpPr/>
          <p:nvPr/>
        </p:nvSpPr>
        <p:spPr>
          <a:xfrm>
            <a:off x="11200425" y="5164650"/>
            <a:ext cx="1521900" cy="725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FPGA_DPU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g36d89500c83_0_293"/>
          <p:cNvSpPr txBox="1"/>
          <p:nvPr/>
        </p:nvSpPr>
        <p:spPr>
          <a:xfrm>
            <a:off x="12372250" y="536650"/>
            <a:ext cx="825600" cy="648300"/>
          </a:xfrm>
          <a:prstGeom prst="rect">
            <a:avLst/>
          </a:prstGeom>
          <a:noFill/>
          <a:ln cap="flat" cmpd="sng" w="2857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FPS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g36d89500c83_0_293"/>
          <p:cNvSpPr/>
          <p:nvPr/>
        </p:nvSpPr>
        <p:spPr>
          <a:xfrm>
            <a:off x="11833275" y="9102050"/>
            <a:ext cx="4560900" cy="47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g36d89500c83_0_293"/>
          <p:cNvSpPr txBox="1"/>
          <p:nvPr/>
        </p:nvSpPr>
        <p:spPr>
          <a:xfrm>
            <a:off x="12044650" y="9397975"/>
            <a:ext cx="37716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Performance X15 !!</a:t>
            </a:r>
            <a:endParaRPr b="1" sz="3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g36d89500c83_0_3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675" y="311150"/>
            <a:ext cx="17703801" cy="96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g36d89500c83_0_3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200" y="1184950"/>
            <a:ext cx="8255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g36d89500c83_0_318"/>
          <p:cNvSpPr txBox="1"/>
          <p:nvPr/>
        </p:nvSpPr>
        <p:spPr>
          <a:xfrm>
            <a:off x="1753450" y="937200"/>
            <a:ext cx="114444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latin typeface="Calibri"/>
                <a:ea typeface="Calibri"/>
                <a:cs typeface="Calibri"/>
                <a:sym typeface="Calibri"/>
              </a:rPr>
              <a:t>DPU: ResNet Outperforms YOLO </a:t>
            </a:r>
            <a:endParaRPr sz="5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g36d89500c83_0_318"/>
          <p:cNvSpPr txBox="1"/>
          <p:nvPr/>
        </p:nvSpPr>
        <p:spPr>
          <a:xfrm>
            <a:off x="774700" y="1286550"/>
            <a:ext cx="673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rgbClr val="FFFFFF"/>
                </a:solidFill>
              </a:rPr>
              <a:t>7</a:t>
            </a:r>
            <a:endParaRPr sz="20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580" name="Google Shape;580;g36d89500c83_0_3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775" y="3884449"/>
            <a:ext cx="6840374" cy="356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g36d89500c83_0_3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43288" y="3785713"/>
            <a:ext cx="5776725" cy="392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g36d89500c83_0_3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25325" y="3226150"/>
            <a:ext cx="6094675" cy="4746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g36d89500c83_0_318"/>
          <p:cNvSpPr txBox="1"/>
          <p:nvPr/>
        </p:nvSpPr>
        <p:spPr>
          <a:xfrm>
            <a:off x="787375" y="3170650"/>
            <a:ext cx="17685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YOLO_V3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g36d89500c83_0_318"/>
          <p:cNvSpPr txBox="1"/>
          <p:nvPr/>
        </p:nvSpPr>
        <p:spPr>
          <a:xfrm>
            <a:off x="11388850" y="3264500"/>
            <a:ext cx="22362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ResNET 50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g36d89500c83_0_3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675" y="311150"/>
            <a:ext cx="17703801" cy="96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g36d89500c83_0_3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200" y="1184950"/>
            <a:ext cx="8255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g36d89500c83_0_343"/>
          <p:cNvSpPr txBox="1"/>
          <p:nvPr/>
        </p:nvSpPr>
        <p:spPr>
          <a:xfrm>
            <a:off x="1753450" y="937200"/>
            <a:ext cx="114444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latin typeface="Calibri"/>
                <a:ea typeface="Calibri"/>
                <a:cs typeface="Calibri"/>
                <a:sym typeface="Calibri"/>
              </a:rPr>
              <a:t>DPU: ResNet Outperforms YOLO </a:t>
            </a:r>
            <a:endParaRPr sz="5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g36d89500c83_0_343"/>
          <p:cNvSpPr txBox="1"/>
          <p:nvPr/>
        </p:nvSpPr>
        <p:spPr>
          <a:xfrm>
            <a:off x="774700" y="1286550"/>
            <a:ext cx="673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rgbClr val="FFFFFF"/>
                </a:solidFill>
              </a:rPr>
              <a:t>8</a:t>
            </a:r>
            <a:endParaRPr sz="20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593" name="Google Shape;593;g36d89500c83_0_3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200" y="2779200"/>
            <a:ext cx="7620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g36d89500c83_0_343"/>
          <p:cNvSpPr txBox="1"/>
          <p:nvPr/>
        </p:nvSpPr>
        <p:spPr>
          <a:xfrm>
            <a:off x="2224750" y="4361400"/>
            <a:ext cx="17403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r>
            <a:endParaRPr sz="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g36d89500c83_0_343"/>
          <p:cNvSpPr txBox="1"/>
          <p:nvPr/>
        </p:nvSpPr>
        <p:spPr>
          <a:xfrm>
            <a:off x="5540750" y="4361400"/>
            <a:ext cx="17403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106</a:t>
            </a:r>
            <a:endParaRPr sz="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g36d89500c83_0_343"/>
          <p:cNvSpPr txBox="1"/>
          <p:nvPr/>
        </p:nvSpPr>
        <p:spPr>
          <a:xfrm>
            <a:off x="8856750" y="2712675"/>
            <a:ext cx="8328300" cy="6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Layer 구성</a:t>
            </a:r>
            <a:endParaRPr b="1"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ResNET50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50 Conv Layer</a:t>
            </a:r>
            <a:b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YoloV3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53 BackBone(Conv) Layer +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추가 탐지 레이어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후처리 로직(특히 NMS)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순차 처리 + 조건 분기 → CPU가 효율적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DPU</a:t>
            </a:r>
            <a:b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합성곱 연산에 최적화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모든 딥러닝 연산에 가속 불가능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g36e431e22fb_20_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675" y="311150"/>
            <a:ext cx="17703801" cy="96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g36e431e22fb_20_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200" y="1184950"/>
            <a:ext cx="8255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g36e431e22fb_20_129"/>
          <p:cNvSpPr txBox="1"/>
          <p:nvPr/>
        </p:nvSpPr>
        <p:spPr>
          <a:xfrm>
            <a:off x="1753450" y="937200"/>
            <a:ext cx="114444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latin typeface="Calibri"/>
                <a:ea typeface="Calibri"/>
                <a:cs typeface="Calibri"/>
                <a:sym typeface="Calibri"/>
              </a:rPr>
              <a:t>VGG16</a:t>
            </a:r>
            <a:endParaRPr sz="5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g36e431e22fb_20_129"/>
          <p:cNvSpPr txBox="1"/>
          <p:nvPr/>
        </p:nvSpPr>
        <p:spPr>
          <a:xfrm>
            <a:off x="774700" y="1286550"/>
            <a:ext cx="673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rgbClr val="FFFFFF"/>
                </a:solidFill>
              </a:rPr>
              <a:t>9</a:t>
            </a:r>
            <a:endParaRPr sz="20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605" name="Google Shape;605;g36e431e22fb_20_129"/>
          <p:cNvSpPr txBox="1"/>
          <p:nvPr/>
        </p:nvSpPr>
        <p:spPr>
          <a:xfrm>
            <a:off x="1834825" y="2205800"/>
            <a:ext cx="14728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VGG16 모델로 성능 비교 시도 ⇒ 리소스 부족으로 Ultra96-V2에 업로드 실패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일반 데이터가 아닌 UTKFace Data로 예측 정확도 추론 성능 비교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6" name="Google Shape;606;g36e431e22fb_20_129" title="Figure_7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87175" y="4331375"/>
            <a:ext cx="4882800" cy="4882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07" name="Google Shape;607;g36e431e22fb_20_129" title="Figure_18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18025" y="4331375"/>
            <a:ext cx="8138000" cy="4882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g36d89500c83_0_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100" y="317500"/>
            <a:ext cx="17703801" cy="96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g36d89500c83_0_1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9700" y="2728500"/>
            <a:ext cx="7886701" cy="4842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g36d89500c83_0_1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25550" y="2728500"/>
            <a:ext cx="7886700" cy="48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g36d89500c83_0_1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0205262" y="4906138"/>
            <a:ext cx="1113000" cy="19875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g36d89500c83_0_151"/>
          <p:cNvSpPr txBox="1"/>
          <p:nvPr/>
        </p:nvSpPr>
        <p:spPr>
          <a:xfrm>
            <a:off x="11001950" y="4359577"/>
            <a:ext cx="6197700" cy="11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Calibri"/>
                <a:ea typeface="Calibri"/>
                <a:cs typeface="Calibri"/>
                <a:sym typeface="Calibri"/>
              </a:rPr>
              <a:t>Trouble Shooting</a:t>
            </a:r>
            <a:endParaRPr sz="6400"/>
          </a:p>
        </p:txBody>
      </p:sp>
      <p:sp>
        <p:nvSpPr>
          <p:cNvPr id="617" name="Google Shape;617;g36d89500c83_0_151"/>
          <p:cNvSpPr txBox="1"/>
          <p:nvPr/>
        </p:nvSpPr>
        <p:spPr>
          <a:xfrm>
            <a:off x="9387400" y="4306100"/>
            <a:ext cx="1371600" cy="14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800" u="none" cap="none" strike="noStrike">
                <a:solidFill>
                  <a:srgbClr val="598B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8800">
                <a:solidFill>
                  <a:srgbClr val="598BFF"/>
                </a:solidFill>
              </a:rPr>
              <a:t>5</a:t>
            </a:r>
            <a:endParaRPr sz="4300"/>
          </a:p>
        </p:txBody>
      </p:sp>
      <p:pic>
        <p:nvPicPr>
          <p:cNvPr id="618" name="Google Shape;618;g36d89500c83_0_1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6527075" y="5106650"/>
            <a:ext cx="4837800" cy="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g36e431e22fb_20_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100" y="317500"/>
            <a:ext cx="17703801" cy="9664701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g36e431e22fb_20_60"/>
          <p:cNvSpPr txBox="1"/>
          <p:nvPr/>
        </p:nvSpPr>
        <p:spPr>
          <a:xfrm>
            <a:off x="319600" y="267500"/>
            <a:ext cx="1371600" cy="11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0" u="none" cap="none" strike="noStrike">
                <a:solidFill>
                  <a:srgbClr val="598B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7000">
                <a:solidFill>
                  <a:srgbClr val="598BFF"/>
                </a:solidFill>
              </a:rPr>
              <a:t>5</a:t>
            </a:r>
            <a:endParaRPr sz="2500"/>
          </a:p>
        </p:txBody>
      </p:sp>
      <p:pic>
        <p:nvPicPr>
          <p:cNvPr id="625" name="Google Shape;625;g36e431e22fb_20_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600" y="1192150"/>
            <a:ext cx="162178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g36e431e22fb_20_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4219" y="2539075"/>
            <a:ext cx="1615150" cy="16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g36e431e22fb_20_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55400" y="2621425"/>
            <a:ext cx="1450450" cy="14504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28" name="Google Shape;628;g36e431e22fb_20_60"/>
          <p:cNvGraphicFramePr/>
          <p:nvPr/>
        </p:nvGraphicFramePr>
        <p:xfrm>
          <a:off x="1864550" y="419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{6326534B-E260-4D41-8FC6-A57AA03B2035}</a:tableStyleId>
              </a:tblPr>
              <a:tblGrid>
                <a:gridCol w="5997350"/>
              </a:tblGrid>
              <a:tr h="902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Problem</a:t>
                      </a:r>
                      <a:endParaRPr b="1" sz="3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1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29" name="Google Shape;629;g36e431e22fb_20_60"/>
          <p:cNvGraphicFramePr/>
          <p:nvPr/>
        </p:nvGraphicFramePr>
        <p:xfrm>
          <a:off x="10181950" y="419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{6326534B-E260-4D41-8FC6-A57AA03B2035}</a:tableStyleId>
              </a:tblPr>
              <a:tblGrid>
                <a:gridCol w="5997350"/>
              </a:tblGrid>
              <a:tr h="865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Solution</a:t>
                      </a:r>
                      <a:endParaRPr b="1" sz="3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30" name="Google Shape;630;g36e431e22fb_20_60"/>
          <p:cNvSpPr txBox="1"/>
          <p:nvPr/>
        </p:nvSpPr>
        <p:spPr>
          <a:xfrm>
            <a:off x="1975575" y="5176525"/>
            <a:ext cx="5775300" cy="3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[DataSet 불균형 문제]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나이 분포</a:t>
            </a: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가 정규분포가 아닌 </a:t>
            </a:r>
            <a:r>
              <a:rPr b="1"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비대칭</a:t>
            </a: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적인 구조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특히, </a:t>
            </a:r>
            <a:r>
              <a:rPr b="1"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20대 데이터</a:t>
            </a: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가 전체의 </a:t>
            </a:r>
            <a:r>
              <a:rPr b="1"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대부분</a:t>
            </a: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을 차지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→모델이 </a:t>
            </a:r>
            <a:r>
              <a:rPr lang="en-US" sz="21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특정 연령대에 과도하게 최적화</a:t>
            </a: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되는 편향(Bias)을 유발 가능성 UP: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실제로 </a:t>
            </a:r>
            <a:r>
              <a:rPr lang="en-US" sz="21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28살만 출력</a:t>
            </a: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됨</a:t>
            </a: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[라벨링 오류] </a:t>
            </a:r>
            <a:endParaRPr b="1"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다른 연령대 데이터가 잘못 포함됨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31" name="Google Shape;631;g36e431e22fb_20_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64550" y="2986550"/>
            <a:ext cx="2166023" cy="103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g36e431e22fb_20_60"/>
          <p:cNvSpPr txBox="1"/>
          <p:nvPr/>
        </p:nvSpPr>
        <p:spPr>
          <a:xfrm>
            <a:off x="10292975" y="5214925"/>
            <a:ext cx="57753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[DataSet </a:t>
            </a:r>
            <a:r>
              <a:rPr b="1" lang="en-US"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교체 </a:t>
            </a:r>
            <a:r>
              <a:rPr lang="en-US"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⇒ 중년층 Data 확보 </a:t>
            </a:r>
            <a:r>
              <a:rPr b="1" lang="en-US"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]</a:t>
            </a:r>
            <a:endParaRPr sz="2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[</a:t>
            </a:r>
            <a:r>
              <a:rPr b="1" lang="en-US"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학습 모델 변경</a:t>
            </a:r>
            <a:r>
              <a:rPr lang="en-US"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r>
              <a:rPr b="1" lang="en-US"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코드 교체</a:t>
            </a:r>
            <a:r>
              <a:rPr b="1" lang="en-US"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] </a:t>
            </a:r>
            <a:endParaRPr b="1" sz="2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전이학습</a:t>
            </a: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Feature Extraction or Fine-tuning 가능 (선택) 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→ Feature Extraction only 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Backbone Model</a:t>
            </a: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&lt;EfficientNetB3&gt; →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&lt;VGG16, ResNet50V2/152V2, Xception,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InceptionV3, MobileNetV3Small/Large&gt;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3" name="Google Shape;633;g36e431e22fb_20_60"/>
          <p:cNvSpPr txBox="1"/>
          <p:nvPr/>
        </p:nvSpPr>
        <p:spPr>
          <a:xfrm>
            <a:off x="1691200" y="317500"/>
            <a:ext cx="11878500" cy="11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latin typeface="Calibri"/>
                <a:ea typeface="Calibri"/>
                <a:cs typeface="Calibri"/>
                <a:sym typeface="Calibri"/>
              </a:rPr>
              <a:t>Trouble Shooting: </a:t>
            </a:r>
            <a:r>
              <a:rPr lang="en-US" sz="5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Trained AI Model</a:t>
            </a:r>
            <a:r>
              <a:rPr lang="en-US" sz="58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540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34" name="Google Shape;634;g36e431e22fb_20_60"/>
          <p:cNvGraphicFramePr/>
          <p:nvPr/>
        </p:nvGraphicFramePr>
        <p:xfrm>
          <a:off x="304800" y="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{551D6AB3-3F71-4C76-AFE5-CDC2D146906E}</a:tableStyleId>
              </a:tblPr>
              <a:tblGrid>
                <a:gridCol w="19050"/>
              </a:tblGrid>
              <a:tr h="1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635" name="Google Shape;635;g36e431e22fb_20_60"/>
          <p:cNvGraphicFramePr/>
          <p:nvPr/>
        </p:nvGraphicFramePr>
        <p:xfrm>
          <a:off x="457200" y="45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{551D6AB3-3F71-4C76-AFE5-CDC2D146906E}</a:tableStyleId>
              </a:tblPr>
              <a:tblGrid>
                <a:gridCol w="19050"/>
              </a:tblGrid>
              <a:tr h="1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636" name="Google Shape;636;g36e431e22fb_20_60"/>
          <p:cNvGraphicFramePr/>
          <p:nvPr/>
        </p:nvGraphicFramePr>
        <p:xfrm>
          <a:off x="609600" y="60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{551D6AB3-3F71-4C76-AFE5-CDC2D146906E}</a:tableStyleId>
              </a:tblPr>
              <a:tblGrid>
                <a:gridCol w="19050"/>
              </a:tblGrid>
              <a:tr h="1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637" name="Google Shape;637;g36e431e22fb_20_60"/>
          <p:cNvGraphicFramePr/>
          <p:nvPr/>
        </p:nvGraphicFramePr>
        <p:xfrm>
          <a:off x="304800" y="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{551D6AB3-3F71-4C76-AFE5-CDC2D146906E}</a:tableStyleId>
              </a:tblPr>
              <a:tblGrid>
                <a:gridCol w="19050"/>
              </a:tblGrid>
              <a:tr h="1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638" name="Google Shape;638;g36e431e22fb_20_60"/>
          <p:cNvGraphicFramePr/>
          <p:nvPr/>
        </p:nvGraphicFramePr>
        <p:xfrm>
          <a:off x="457200" y="45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{551D6AB3-3F71-4C76-AFE5-CDC2D146906E}</a:tableStyleId>
              </a:tblPr>
              <a:tblGrid>
                <a:gridCol w="19050"/>
              </a:tblGrid>
              <a:tr h="1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639" name="Google Shape;639;g36e431e22fb_20_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181950" y="3209350"/>
            <a:ext cx="2166024" cy="813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g36e431e22fb_20_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074727" y="3209352"/>
            <a:ext cx="1827292" cy="81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g36e431e22fb_17_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100" y="317500"/>
            <a:ext cx="17703801" cy="9664701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g36e431e22fb_17_120"/>
          <p:cNvSpPr txBox="1"/>
          <p:nvPr/>
        </p:nvSpPr>
        <p:spPr>
          <a:xfrm>
            <a:off x="319600" y="267500"/>
            <a:ext cx="1371600" cy="11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0" u="none" cap="none" strike="noStrike">
                <a:solidFill>
                  <a:srgbClr val="598B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7000">
                <a:solidFill>
                  <a:srgbClr val="598BFF"/>
                </a:solidFill>
              </a:rPr>
              <a:t>5</a:t>
            </a:r>
            <a:endParaRPr sz="2500"/>
          </a:p>
        </p:txBody>
      </p:sp>
      <p:pic>
        <p:nvPicPr>
          <p:cNvPr id="647" name="Google Shape;647;g36e431e22fb_17_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600" y="1192150"/>
            <a:ext cx="162178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g36e431e22fb_17_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4219" y="2539075"/>
            <a:ext cx="1615150" cy="16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g36e431e22fb_17_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55400" y="2621425"/>
            <a:ext cx="1450450" cy="14504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50" name="Google Shape;650;g36e431e22fb_17_120"/>
          <p:cNvGraphicFramePr/>
          <p:nvPr/>
        </p:nvGraphicFramePr>
        <p:xfrm>
          <a:off x="1864550" y="419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{6326534B-E260-4D41-8FC6-A57AA03B2035}</a:tableStyleId>
              </a:tblPr>
              <a:tblGrid>
                <a:gridCol w="5997350"/>
              </a:tblGrid>
              <a:tr h="902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Problem</a:t>
                      </a:r>
                      <a:endParaRPr b="1" sz="3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1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51" name="Google Shape;651;g36e431e22fb_17_120"/>
          <p:cNvGraphicFramePr/>
          <p:nvPr/>
        </p:nvGraphicFramePr>
        <p:xfrm>
          <a:off x="10181950" y="419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{6326534B-E260-4D41-8FC6-A57AA03B2035}</a:tableStyleId>
              </a:tblPr>
              <a:tblGrid>
                <a:gridCol w="5997350"/>
              </a:tblGrid>
              <a:tr h="865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Solution</a:t>
                      </a:r>
                      <a:endParaRPr b="1" sz="3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52" name="Google Shape;652;g36e431e22fb_17_120"/>
          <p:cNvSpPr txBox="1"/>
          <p:nvPr/>
        </p:nvSpPr>
        <p:spPr>
          <a:xfrm>
            <a:off x="1975575" y="5488450"/>
            <a:ext cx="5775300" cy="3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[</a:t>
            </a:r>
            <a:r>
              <a:rPr b="1"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낮은 학습 성능</a:t>
            </a:r>
            <a:r>
              <a:rPr b="1"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]</a:t>
            </a:r>
            <a:endParaRPr b="1"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WebCam</a:t>
            </a: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추론 진행 시,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실시간으로 나이 추정값이 변화 ⇾ 속도 </a:t>
            </a: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🔻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나이 추정 변동성이 큼</a:t>
            </a: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⇾   정확도 </a:t>
            </a: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🔻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Image </a:t>
            </a: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추론 진행 시,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WebCam 대비 ⇾ 정확도가 크게 🔻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얼굴 인식을 못 하는 문제 </a:t>
            </a:r>
            <a:r>
              <a:rPr lang="en-US" sz="2000">
                <a:solidFill>
                  <a:srgbClr val="464646"/>
                </a:solidFill>
                <a:latin typeface="Open Sans"/>
                <a:ea typeface="Open Sans"/>
                <a:cs typeface="Open Sans"/>
                <a:sym typeface="Open Sans"/>
              </a:rPr>
              <a:t>🔺</a:t>
            </a:r>
            <a:endParaRPr sz="2000">
              <a:solidFill>
                <a:srgbClr val="4646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⇾ 얼굴 각도, 크기, 10년 전 데이터에 기반한 얼굴 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3" name="Google Shape;653;g36e431e22fb_17_120"/>
          <p:cNvSpPr txBox="1"/>
          <p:nvPr/>
        </p:nvSpPr>
        <p:spPr>
          <a:xfrm>
            <a:off x="1691200" y="317500"/>
            <a:ext cx="11878500" cy="11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latin typeface="Calibri"/>
                <a:ea typeface="Calibri"/>
                <a:cs typeface="Calibri"/>
                <a:sym typeface="Calibri"/>
              </a:rPr>
              <a:t>Trouble Shooting: </a:t>
            </a:r>
            <a:r>
              <a:rPr lang="en-US" sz="5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Trained AI Model</a:t>
            </a:r>
            <a:r>
              <a:rPr lang="en-US" sz="58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5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g36e431e22fb_17_120"/>
          <p:cNvSpPr txBox="1"/>
          <p:nvPr/>
        </p:nvSpPr>
        <p:spPr>
          <a:xfrm>
            <a:off x="10237475" y="5094625"/>
            <a:ext cx="5886300" cy="4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[</a:t>
            </a:r>
            <a:r>
              <a:rPr b="1" lang="en-US"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학습 데이터 교체 및 개수 변화</a:t>
            </a:r>
            <a:r>
              <a:rPr b="1" lang="en-US"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]</a:t>
            </a:r>
            <a:endParaRPr b="1" sz="2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20,000(D1)</a:t>
            </a: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⇾ 900(D2) ⇾ 10,000(D2) ⇾ 2,000(D3)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Age</a:t>
            </a: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r>
              <a:rPr lang="en-US" sz="21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 데이터 품질</a:t>
            </a: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즉, 나이 분포도 </a:t>
            </a: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⇾ 성능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Gender</a:t>
            </a: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학습 </a:t>
            </a:r>
            <a:r>
              <a:rPr lang="en-US" sz="20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데이터 개수</a:t>
            </a: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⇾ 성능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얼굴을 인식하고 나이를 추정할 충분한 시간 제공(3s)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후 고정 값 출력 ⇾ 정확도 및 속도 개선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[</a:t>
            </a:r>
            <a:r>
              <a:rPr b="1" lang="en-US"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추론 모델 후보정 처리</a:t>
            </a:r>
            <a:r>
              <a:rPr b="1" lang="en-US"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] </a:t>
            </a:r>
            <a:endParaRPr b="1" sz="2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UTKFace Data</a:t>
            </a:r>
            <a:r>
              <a:rPr lang="en-U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가 아닌 일반 사진으로 평가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⇾ 경향성을 평가 및 후보정에 반영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g36e431e22fb_21_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100" y="345700"/>
            <a:ext cx="17703801" cy="9664701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g36e431e22fb_21_132"/>
          <p:cNvSpPr txBox="1"/>
          <p:nvPr/>
        </p:nvSpPr>
        <p:spPr>
          <a:xfrm>
            <a:off x="1691200" y="317500"/>
            <a:ext cx="11492100" cy="11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latin typeface="Calibri"/>
                <a:ea typeface="Calibri"/>
                <a:cs typeface="Calibri"/>
                <a:sym typeface="Calibri"/>
              </a:rPr>
              <a:t>Trouble Shooting : Integrated System </a:t>
            </a:r>
            <a:endParaRPr sz="5400"/>
          </a:p>
        </p:txBody>
      </p:sp>
      <p:sp>
        <p:nvSpPr>
          <p:cNvPr id="661" name="Google Shape;661;g36e431e22fb_21_132"/>
          <p:cNvSpPr txBox="1"/>
          <p:nvPr/>
        </p:nvSpPr>
        <p:spPr>
          <a:xfrm>
            <a:off x="319600" y="267500"/>
            <a:ext cx="1371600" cy="11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0" u="none" cap="none" strike="noStrike">
                <a:solidFill>
                  <a:srgbClr val="598B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7000">
                <a:solidFill>
                  <a:srgbClr val="598BFF"/>
                </a:solidFill>
              </a:rPr>
              <a:t>5</a:t>
            </a:r>
            <a:endParaRPr sz="2500"/>
          </a:p>
        </p:txBody>
      </p:sp>
      <p:pic>
        <p:nvPicPr>
          <p:cNvPr id="662" name="Google Shape;662;g36e431e22fb_21_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600" y="1192150"/>
            <a:ext cx="162178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g36e431e22fb_21_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4219" y="2539075"/>
            <a:ext cx="1615150" cy="16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g36e431e22fb_21_1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55400" y="2621425"/>
            <a:ext cx="1450450" cy="14504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65" name="Google Shape;665;g36e431e22fb_21_132"/>
          <p:cNvGraphicFramePr/>
          <p:nvPr/>
        </p:nvGraphicFramePr>
        <p:xfrm>
          <a:off x="1864550" y="419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{6326534B-E260-4D41-8FC6-A57AA03B2035}</a:tableStyleId>
              </a:tblPr>
              <a:tblGrid>
                <a:gridCol w="5997350"/>
              </a:tblGrid>
              <a:tr h="902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Problem</a:t>
                      </a:r>
                      <a:endParaRPr b="1" sz="3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1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웹캠 프레임에서 얼굴 검출과 추론을 수행하면서 영상이 버벅이고 느려지는 현상 발생</a:t>
                      </a:r>
                      <a:endParaRPr b="1" sz="2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→ 매 프레임마다 얼굴 검출 및 추론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→ </a:t>
                      </a:r>
                      <a:r>
                        <a:rPr lang="en-US" sz="24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CPU 과도 사용</a:t>
                      </a:r>
                      <a:endParaRPr sz="24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→ </a:t>
                      </a:r>
                      <a:r>
                        <a:rPr lang="en-US" sz="24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웹캠 영상 끊기거나 응답 지연 발생</a:t>
                      </a:r>
                      <a:endParaRPr sz="24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66" name="Google Shape;666;g36e431e22fb_21_132"/>
          <p:cNvGraphicFramePr/>
          <p:nvPr/>
        </p:nvGraphicFramePr>
        <p:xfrm>
          <a:off x="10181950" y="419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{6326534B-E260-4D41-8FC6-A57AA03B2035}</a:tableStyleId>
              </a:tblPr>
              <a:tblGrid>
                <a:gridCol w="5997350"/>
              </a:tblGrid>
              <a:tr h="865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Solution</a:t>
                      </a:r>
                      <a:endParaRPr b="1" sz="3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1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예측 빈도를 낮춰 불필요한 추론 연산을 감소시켜 시스템 부하를 감소시킴</a:t>
                      </a:r>
                      <a:endParaRPr b="1"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→ 초당 1번만 추론 되게 진행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→ CPU 사용률 감소, 상대적으로 영상 부드럽게 출력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→ </a:t>
                      </a:r>
                      <a:r>
                        <a:rPr lang="en-US" sz="24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정확도의 큰 차이는 없음!</a:t>
                      </a:r>
                      <a:endParaRPr sz="24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Google Shape;671;g36e431e22fb_17_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100" y="345700"/>
            <a:ext cx="17703801" cy="9664701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g36e431e22fb_17_131"/>
          <p:cNvSpPr txBox="1"/>
          <p:nvPr/>
        </p:nvSpPr>
        <p:spPr>
          <a:xfrm>
            <a:off x="1691200" y="317500"/>
            <a:ext cx="11492100" cy="11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latin typeface="Calibri"/>
                <a:ea typeface="Calibri"/>
                <a:cs typeface="Calibri"/>
                <a:sym typeface="Calibri"/>
              </a:rPr>
              <a:t>Trouble Shooting : Integrated System </a:t>
            </a:r>
            <a:endParaRPr sz="5400"/>
          </a:p>
        </p:txBody>
      </p:sp>
      <p:sp>
        <p:nvSpPr>
          <p:cNvPr id="673" name="Google Shape;673;g36e431e22fb_17_131"/>
          <p:cNvSpPr txBox="1"/>
          <p:nvPr/>
        </p:nvSpPr>
        <p:spPr>
          <a:xfrm>
            <a:off x="319600" y="267500"/>
            <a:ext cx="1371600" cy="11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0" u="none" cap="none" strike="noStrike">
                <a:solidFill>
                  <a:srgbClr val="598B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7000">
                <a:solidFill>
                  <a:srgbClr val="598BFF"/>
                </a:solidFill>
              </a:rPr>
              <a:t>5</a:t>
            </a:r>
            <a:endParaRPr sz="2500"/>
          </a:p>
        </p:txBody>
      </p:sp>
      <p:pic>
        <p:nvPicPr>
          <p:cNvPr id="674" name="Google Shape;674;g36e431e22fb_17_1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600" y="1192150"/>
            <a:ext cx="162178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g36e431e22fb_17_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4219" y="2539075"/>
            <a:ext cx="1615150" cy="16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g36e431e22fb_17_1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55400" y="2621425"/>
            <a:ext cx="1450450" cy="14504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77" name="Google Shape;677;g36e431e22fb_17_131"/>
          <p:cNvGraphicFramePr/>
          <p:nvPr/>
        </p:nvGraphicFramePr>
        <p:xfrm>
          <a:off x="1864550" y="419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{6326534B-E260-4D41-8FC6-A57AA03B2035}</a:tableStyleId>
              </a:tblPr>
              <a:tblGrid>
                <a:gridCol w="5997350"/>
              </a:tblGrid>
              <a:tr h="902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Problem</a:t>
                      </a:r>
                      <a:endParaRPr b="1" sz="3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1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[Raspberry PI 에서 모델 추론 지연]</a:t>
                      </a:r>
                      <a:endParaRPr b="1" sz="2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→ 초당 1회만 추론하도록 제한했음에도 불구하고, 웹캠과 Ollama를 동시에 실행하면 모든 CPU 코어가 사용되어 성능 저하 및 시스템 불안정 문제가 발생함.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-&gt; </a:t>
                      </a:r>
                      <a:r>
                        <a:rPr lang="en-US" sz="24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최적화 필요!</a:t>
                      </a:r>
                      <a:endParaRPr sz="24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78" name="Google Shape;678;g36e431e22fb_17_131"/>
          <p:cNvGraphicFramePr/>
          <p:nvPr/>
        </p:nvGraphicFramePr>
        <p:xfrm>
          <a:off x="10181950" y="419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{6326534B-E260-4D41-8FC6-A57AA03B2035}</a:tableStyleId>
              </a:tblPr>
              <a:tblGrid>
                <a:gridCol w="5997350"/>
              </a:tblGrid>
              <a:tr h="865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Solution</a:t>
                      </a:r>
                      <a:endParaRPr b="1" sz="3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1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solidFill>
                            <a:schemeClr val="dk1"/>
                          </a:solidFill>
                        </a:rPr>
                        <a:t>[리소스 관리 중심의 알고리즘 최적화]</a:t>
                      </a:r>
                      <a:endParaRPr b="1" sz="25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→ </a:t>
                      </a: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Ollama가 답변을 준비하는 동안 웹캠을 닫고, 답변이 완료되면 웹캠을 다시 재개하는 방식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rgbClr val="FF0000"/>
                          </a:solidFill>
                        </a:rPr>
                        <a:t>추론 중 발생하던 CPU 과부하와 영상 지연을 해결하고, 웹캠과 LLM 추론을 안정적으로 병행함.</a:t>
                      </a:r>
                      <a:endParaRPr sz="24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Google Shape;683;g36e431e22fb_21_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100" y="345700"/>
            <a:ext cx="17703801" cy="9664701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g36e431e22fb_21_164"/>
          <p:cNvSpPr txBox="1"/>
          <p:nvPr/>
        </p:nvSpPr>
        <p:spPr>
          <a:xfrm>
            <a:off x="1691200" y="317500"/>
            <a:ext cx="11492100" cy="11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latin typeface="Calibri"/>
                <a:ea typeface="Calibri"/>
                <a:cs typeface="Calibri"/>
                <a:sym typeface="Calibri"/>
              </a:rPr>
              <a:t>Trouble Shooting : Accelerator</a:t>
            </a:r>
            <a:endParaRPr sz="5400"/>
          </a:p>
        </p:txBody>
      </p:sp>
      <p:sp>
        <p:nvSpPr>
          <p:cNvPr id="685" name="Google Shape;685;g36e431e22fb_21_164"/>
          <p:cNvSpPr txBox="1"/>
          <p:nvPr/>
        </p:nvSpPr>
        <p:spPr>
          <a:xfrm>
            <a:off x="319600" y="267500"/>
            <a:ext cx="1371600" cy="11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0" u="none" cap="none" strike="noStrike">
                <a:solidFill>
                  <a:srgbClr val="598B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7000">
                <a:solidFill>
                  <a:srgbClr val="598BFF"/>
                </a:solidFill>
              </a:rPr>
              <a:t>5</a:t>
            </a:r>
            <a:endParaRPr sz="2500"/>
          </a:p>
        </p:txBody>
      </p:sp>
      <p:pic>
        <p:nvPicPr>
          <p:cNvPr id="686" name="Google Shape;686;g36e431e22fb_21_1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600" y="1192150"/>
            <a:ext cx="162178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g36e431e22fb_21_1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4219" y="2539075"/>
            <a:ext cx="1615150" cy="16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g36e431e22fb_21_1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55400" y="2621425"/>
            <a:ext cx="1450450" cy="14504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89" name="Google Shape;689;g36e431e22fb_21_164"/>
          <p:cNvGraphicFramePr/>
          <p:nvPr/>
        </p:nvGraphicFramePr>
        <p:xfrm>
          <a:off x="1864550" y="419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{6326534B-E260-4D41-8FC6-A57AA03B2035}</a:tableStyleId>
              </a:tblPr>
              <a:tblGrid>
                <a:gridCol w="5997350"/>
              </a:tblGrid>
              <a:tr h="902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Problem</a:t>
                      </a:r>
                      <a:endParaRPr b="1" sz="3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1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[VITIS AI 플랫폼 호환 문제]</a:t>
                      </a:r>
                      <a:endParaRPr b="1" sz="2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Vitis-AI 플랫폼 양식 미준수 시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→ 파일 읽기 혹은 변환과정 손상 발생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플랫폼 시스템이 보호하는 라이브러리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→ 보호 라이브러리 외 다른 버전 설치 시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시스템 에러 발생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90" name="Google Shape;690;g36e431e22fb_21_164"/>
          <p:cNvGraphicFramePr/>
          <p:nvPr/>
        </p:nvGraphicFramePr>
        <p:xfrm>
          <a:off x="10181950" y="419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{6326534B-E260-4D41-8FC6-A57AA03B2035}</a:tableStyleId>
              </a:tblPr>
              <a:tblGrid>
                <a:gridCol w="5997350"/>
              </a:tblGrid>
              <a:tr h="865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Solution</a:t>
                      </a:r>
                      <a:endParaRPr b="1" sz="3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1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/>
                        <a:t>[가상 환경 생성]</a:t>
                      </a:r>
                      <a:endParaRPr b="1" sz="25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플랫폼 내에 가상환경 구축</a:t>
                      </a:r>
                      <a:endParaRPr sz="2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→ 플랫폼의 프로그램 이용 시 컨테이너 로컬에서 수행</a:t>
                      </a:r>
                      <a:endParaRPr sz="2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→ 컨테이너 내 다른 버전 사용 필요 시 가상환경 생성</a:t>
                      </a:r>
                      <a:endParaRPr sz="2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→ 그 때 필요한 라이브러리만 가상환경에 구축</a:t>
                      </a:r>
                      <a:endParaRPr sz="2200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g36d89500c83_186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600" y="5162554"/>
            <a:ext cx="13980525" cy="15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36d89500c83_186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8450" y="266700"/>
            <a:ext cx="17703801" cy="96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36d89500c83_186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9400" y="2043604"/>
            <a:ext cx="13980525" cy="151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36d89500c83_186_10"/>
          <p:cNvSpPr txBox="1"/>
          <p:nvPr/>
        </p:nvSpPr>
        <p:spPr>
          <a:xfrm>
            <a:off x="1625600" y="1102875"/>
            <a:ext cx="41412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latin typeface="Calibri"/>
                <a:ea typeface="Calibri"/>
                <a:cs typeface="Calibri"/>
                <a:sym typeface="Calibri"/>
              </a:rPr>
              <a:t>서비스 개요</a:t>
            </a:r>
            <a:endParaRPr/>
          </a:p>
        </p:txBody>
      </p:sp>
      <p:sp>
        <p:nvSpPr>
          <p:cNvPr id="151" name="Google Shape;151;g36d89500c83_186_10"/>
          <p:cNvSpPr txBox="1"/>
          <p:nvPr/>
        </p:nvSpPr>
        <p:spPr>
          <a:xfrm>
            <a:off x="3225800" y="2805588"/>
            <a:ext cx="5943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36d89500c83_186_10"/>
          <p:cNvSpPr txBox="1"/>
          <p:nvPr/>
        </p:nvSpPr>
        <p:spPr>
          <a:xfrm>
            <a:off x="1625600" y="2310288"/>
            <a:ext cx="13716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5900"/>
              <a:t>1 </a:t>
            </a:r>
            <a:endParaRPr sz="2500"/>
          </a:p>
        </p:txBody>
      </p:sp>
      <p:sp>
        <p:nvSpPr>
          <p:cNvPr id="153" name="Google Shape;153;g36d89500c83_186_10"/>
          <p:cNvSpPr txBox="1"/>
          <p:nvPr/>
        </p:nvSpPr>
        <p:spPr>
          <a:xfrm>
            <a:off x="2997200" y="2500800"/>
            <a:ext cx="118647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본 프로젝트는 카메라를 기반으로 안면인식을 하여 나이와 성별을 추론하여, 사용자의 적합한 맞춤형 영양제를 추천하는 인공지능 디지털 헬스케어 시스템을 제작한 Nutrfit 솔루션 입니다.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36d89500c83_186_10"/>
          <p:cNvSpPr txBox="1"/>
          <p:nvPr/>
        </p:nvSpPr>
        <p:spPr>
          <a:xfrm>
            <a:off x="1701800" y="3831625"/>
            <a:ext cx="55524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latin typeface="Calibri"/>
                <a:ea typeface="Calibri"/>
                <a:cs typeface="Calibri"/>
                <a:sym typeface="Calibri"/>
              </a:rPr>
              <a:t>서비스 </a:t>
            </a:r>
            <a:r>
              <a:rPr lang="en-US" sz="5900">
                <a:latin typeface="Calibri"/>
                <a:ea typeface="Calibri"/>
                <a:cs typeface="Calibri"/>
                <a:sym typeface="Calibri"/>
              </a:rPr>
              <a:t>필요 배경</a:t>
            </a:r>
            <a:endParaRPr/>
          </a:p>
        </p:txBody>
      </p:sp>
      <p:pic>
        <p:nvPicPr>
          <p:cNvPr id="155" name="Google Shape;155;g36d89500c83_186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5600" y="4781554"/>
            <a:ext cx="13980525" cy="151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36d89500c83_186_10"/>
          <p:cNvSpPr txBox="1"/>
          <p:nvPr/>
        </p:nvSpPr>
        <p:spPr>
          <a:xfrm>
            <a:off x="1701800" y="5048238"/>
            <a:ext cx="13716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5900"/>
              <a:t>1 </a:t>
            </a:r>
            <a:endParaRPr sz="2500"/>
          </a:p>
        </p:txBody>
      </p:sp>
      <p:sp>
        <p:nvSpPr>
          <p:cNvPr id="157" name="Google Shape;157;g36d89500c83_186_10"/>
          <p:cNvSpPr txBox="1"/>
          <p:nvPr/>
        </p:nvSpPr>
        <p:spPr>
          <a:xfrm>
            <a:off x="2997200" y="5391150"/>
            <a:ext cx="118647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개인 맞춤형 건강 관리에 대한 수요가 급증함으로써 서비스 구축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58" name="Google Shape;158;g36d89500c83_186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5600" y="6381754"/>
            <a:ext cx="13980525" cy="151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36d89500c83_186_10"/>
          <p:cNvSpPr txBox="1"/>
          <p:nvPr/>
        </p:nvSpPr>
        <p:spPr>
          <a:xfrm>
            <a:off x="1701800" y="6648438"/>
            <a:ext cx="13716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5900"/>
              <a:t>2</a:t>
            </a:r>
            <a:r>
              <a:rPr lang="en-US" sz="5900"/>
              <a:t> </a:t>
            </a:r>
            <a:endParaRPr sz="2500"/>
          </a:p>
        </p:txBody>
      </p:sp>
      <p:sp>
        <p:nvSpPr>
          <p:cNvPr id="160" name="Google Shape;160;g36d89500c83_186_10"/>
          <p:cNvSpPr txBox="1"/>
          <p:nvPr/>
        </p:nvSpPr>
        <p:spPr>
          <a:xfrm>
            <a:off x="2997200" y="6991350"/>
            <a:ext cx="118647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과도한 마케팅으로 인한 불필요한 영양제 구매 및 섭취 문제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61" name="Google Shape;161;g36d89500c83_186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5600" y="7981954"/>
            <a:ext cx="13980525" cy="151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36d89500c83_186_10"/>
          <p:cNvSpPr txBox="1"/>
          <p:nvPr/>
        </p:nvSpPr>
        <p:spPr>
          <a:xfrm>
            <a:off x="1701800" y="8248638"/>
            <a:ext cx="13716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5900"/>
              <a:t>3</a:t>
            </a:r>
            <a:r>
              <a:rPr lang="en-US" sz="5900"/>
              <a:t> </a:t>
            </a:r>
            <a:endParaRPr sz="2500"/>
          </a:p>
        </p:txBody>
      </p:sp>
      <p:sp>
        <p:nvSpPr>
          <p:cNvPr id="163" name="Google Shape;163;g36d89500c83_186_10"/>
          <p:cNvSpPr txBox="1"/>
          <p:nvPr/>
        </p:nvSpPr>
        <p:spPr>
          <a:xfrm>
            <a:off x="2997200" y="8591550"/>
            <a:ext cx="118647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개인별 건강 상태 및 생활 습관에 대한 정확한 정보 부족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64" name="Google Shape;164;g36d89500c83_186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9225" y="1026687"/>
            <a:ext cx="1234810" cy="98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Google Shape;695;g36e431e22fb_21_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100" y="345700"/>
            <a:ext cx="17703801" cy="9664701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g36e431e22fb_21_177"/>
          <p:cNvSpPr txBox="1"/>
          <p:nvPr/>
        </p:nvSpPr>
        <p:spPr>
          <a:xfrm>
            <a:off x="1691200" y="317500"/>
            <a:ext cx="11492100" cy="11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latin typeface="Calibri"/>
                <a:ea typeface="Calibri"/>
                <a:cs typeface="Calibri"/>
                <a:sym typeface="Calibri"/>
              </a:rPr>
              <a:t>Trouble Shooting : Accelerator</a:t>
            </a:r>
            <a:endParaRPr sz="5400"/>
          </a:p>
        </p:txBody>
      </p:sp>
      <p:sp>
        <p:nvSpPr>
          <p:cNvPr id="697" name="Google Shape;697;g36e431e22fb_21_177"/>
          <p:cNvSpPr txBox="1"/>
          <p:nvPr/>
        </p:nvSpPr>
        <p:spPr>
          <a:xfrm>
            <a:off x="319600" y="267500"/>
            <a:ext cx="1371600" cy="11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0" u="none" cap="none" strike="noStrike">
                <a:solidFill>
                  <a:srgbClr val="598B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7000">
                <a:solidFill>
                  <a:srgbClr val="598BFF"/>
                </a:solidFill>
              </a:rPr>
              <a:t>5</a:t>
            </a:r>
            <a:endParaRPr sz="2500"/>
          </a:p>
        </p:txBody>
      </p:sp>
      <p:pic>
        <p:nvPicPr>
          <p:cNvPr id="698" name="Google Shape;698;g36e431e22fb_21_1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600" y="1192150"/>
            <a:ext cx="162178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g36e431e22fb_21_1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4219" y="2539075"/>
            <a:ext cx="1615150" cy="16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g36e431e22fb_21_1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55400" y="2621425"/>
            <a:ext cx="1450450" cy="14504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01" name="Google Shape;701;g36e431e22fb_21_177"/>
          <p:cNvGraphicFramePr/>
          <p:nvPr/>
        </p:nvGraphicFramePr>
        <p:xfrm>
          <a:off x="1864550" y="419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{6326534B-E260-4D41-8FC6-A57AA03B2035}</a:tableStyleId>
              </a:tblPr>
              <a:tblGrid>
                <a:gridCol w="5997350"/>
              </a:tblGrid>
              <a:tr h="902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Problem</a:t>
                      </a:r>
                      <a:endParaRPr b="1" sz="3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1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[웹캠 송출 및 OS 이미지 충돌]</a:t>
                      </a:r>
                      <a:endParaRPr b="1" sz="2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평상 시</a:t>
                      </a:r>
                      <a:b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b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PYNQ OS의 </a:t>
                      </a: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Xwindow</a:t>
                      </a: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화면 송출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웹캠 구동 시</a:t>
                      </a:r>
                      <a:endParaRPr b="1"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Xwindow와 웹캠 출력이 </a:t>
                      </a: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DP Port</a:t>
                      </a: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에서 </a:t>
                      </a: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충돌</a:t>
                      </a:r>
                      <a:endParaRPr b="1"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02" name="Google Shape;702;g36e431e22fb_21_177"/>
          <p:cNvGraphicFramePr/>
          <p:nvPr/>
        </p:nvGraphicFramePr>
        <p:xfrm>
          <a:off x="10181950" y="419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{6326534B-E260-4D41-8FC6-A57AA03B2035}</a:tableStyleId>
              </a:tblPr>
              <a:tblGrid>
                <a:gridCol w="5997350"/>
              </a:tblGrid>
              <a:tr h="865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Solution</a:t>
                      </a:r>
                      <a:endParaRPr b="1" sz="3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1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/>
                        <a:t>[스위칭 옵션 추가]</a:t>
                      </a:r>
                      <a:endParaRPr b="1" sz="25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“print(overlay.ip_dict)”</a:t>
                      </a:r>
                      <a:endParaRPr sz="2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→ DP 포트에 해당하는 IP 및 구조 파악</a:t>
                      </a:r>
                      <a:endParaRPr sz="2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→ DisplayPort라는 Pynq 라이브러리 제어</a:t>
                      </a:r>
                      <a:endParaRPr sz="2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코드 실행 시: Xwindow OFF/ Webcam ON</a:t>
                      </a:r>
                      <a:endParaRPr sz="2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코드 종료 시: 원상복구</a:t>
                      </a:r>
                      <a:endParaRPr sz="2200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g36e431e22fb_21_2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100" y="345700"/>
            <a:ext cx="17703801" cy="9664701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g36e431e22fb_21_200"/>
          <p:cNvSpPr txBox="1"/>
          <p:nvPr/>
        </p:nvSpPr>
        <p:spPr>
          <a:xfrm>
            <a:off x="1691200" y="317500"/>
            <a:ext cx="11492100" cy="11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latin typeface="Calibri"/>
                <a:ea typeface="Calibri"/>
                <a:cs typeface="Calibri"/>
                <a:sym typeface="Calibri"/>
              </a:rPr>
              <a:t>Trouble Shooting : Accelerator</a:t>
            </a:r>
            <a:endParaRPr sz="5400"/>
          </a:p>
        </p:txBody>
      </p:sp>
      <p:sp>
        <p:nvSpPr>
          <p:cNvPr id="709" name="Google Shape;709;g36e431e22fb_21_200"/>
          <p:cNvSpPr txBox="1"/>
          <p:nvPr/>
        </p:nvSpPr>
        <p:spPr>
          <a:xfrm>
            <a:off x="319600" y="267500"/>
            <a:ext cx="1371600" cy="11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0" u="none" cap="none" strike="noStrike">
                <a:solidFill>
                  <a:srgbClr val="598B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7000">
                <a:solidFill>
                  <a:srgbClr val="598BFF"/>
                </a:solidFill>
              </a:rPr>
              <a:t>5</a:t>
            </a:r>
            <a:endParaRPr sz="2500"/>
          </a:p>
        </p:txBody>
      </p:sp>
      <p:pic>
        <p:nvPicPr>
          <p:cNvPr id="710" name="Google Shape;710;g36e431e22fb_21_2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600" y="1192150"/>
            <a:ext cx="162178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g36e431e22fb_21_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4219" y="2539075"/>
            <a:ext cx="1615150" cy="16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g36e431e22fb_21_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55400" y="2621425"/>
            <a:ext cx="1450450" cy="14504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13" name="Google Shape;713;g36e431e22fb_21_200"/>
          <p:cNvGraphicFramePr/>
          <p:nvPr/>
        </p:nvGraphicFramePr>
        <p:xfrm>
          <a:off x="1864550" y="419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{6326534B-E260-4D41-8FC6-A57AA03B2035}</a:tableStyleId>
              </a:tblPr>
              <a:tblGrid>
                <a:gridCol w="5997350"/>
              </a:tblGrid>
              <a:tr h="902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Problem</a:t>
                      </a:r>
                      <a:endParaRPr b="1" sz="3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1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[.xmodel 파일 생성]</a:t>
                      </a:r>
                      <a:endParaRPr b="1" sz="2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PYNQ-DP</a:t>
                      </a: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U를 효율적으로 사용 위해선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AI 모델 → xmodel파일 변환 필요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[Problem]</a:t>
                      </a:r>
                      <a:endParaRPr b="1"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810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AutoNum type="arabicPeriod"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Vitis-AI 미지원 모델 존재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810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AutoNum type="arabicPeriod"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.xmodel 파일 사이즈 大 → 커널 Down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14" name="Google Shape;714;g36e431e22fb_21_200"/>
          <p:cNvGraphicFramePr/>
          <p:nvPr/>
        </p:nvGraphicFramePr>
        <p:xfrm>
          <a:off x="10181950" y="419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{6326534B-E260-4D41-8FC6-A57AA03B2035}</a:tableStyleId>
              </a:tblPr>
              <a:tblGrid>
                <a:gridCol w="5997350"/>
              </a:tblGrid>
              <a:tr h="865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Solution</a:t>
                      </a:r>
                      <a:endParaRPr b="1" sz="3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1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/>
                        <a:t>[지원 버전]</a:t>
                      </a:r>
                      <a:endParaRPr b="1" sz="25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5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Vitis-AI 컨테이너 제공 xmodel 리스트 확인</a:t>
                      </a:r>
                      <a:endParaRPr sz="2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→ 해당 리스트에 존재하는 모델 이용</a:t>
                      </a:r>
                      <a:endParaRPr sz="2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5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/>
                        <a:t>[경량화]</a:t>
                      </a:r>
                      <a:endParaRPr b="1" sz="25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5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Keras → tflite 파일 변환 후 xmodel 변환</a:t>
                      </a:r>
                      <a:endParaRPr sz="2200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Google Shape;719;g36d89500c83_0_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100" y="317500"/>
            <a:ext cx="17703801" cy="96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g36d89500c83_0_1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9700" y="2728500"/>
            <a:ext cx="7886701" cy="4842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g36d89500c83_0_1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25550" y="2728500"/>
            <a:ext cx="7886700" cy="48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g36d89500c83_0_1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0205262" y="4906138"/>
            <a:ext cx="1113000" cy="1987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g36d89500c83_0_163"/>
          <p:cNvSpPr txBox="1"/>
          <p:nvPr/>
        </p:nvSpPr>
        <p:spPr>
          <a:xfrm>
            <a:off x="11001950" y="4359577"/>
            <a:ext cx="6197700" cy="11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Calibri"/>
                <a:ea typeface="Calibri"/>
                <a:cs typeface="Calibri"/>
                <a:sym typeface="Calibri"/>
              </a:rPr>
              <a:t>시연 및 고찰</a:t>
            </a:r>
            <a:endParaRPr sz="6400"/>
          </a:p>
        </p:txBody>
      </p:sp>
      <p:sp>
        <p:nvSpPr>
          <p:cNvPr id="724" name="Google Shape;724;g36d89500c83_0_163"/>
          <p:cNvSpPr txBox="1"/>
          <p:nvPr/>
        </p:nvSpPr>
        <p:spPr>
          <a:xfrm>
            <a:off x="9387400" y="4306100"/>
            <a:ext cx="1371600" cy="14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800" u="none" cap="none" strike="noStrike">
                <a:solidFill>
                  <a:srgbClr val="598B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8800">
                <a:solidFill>
                  <a:srgbClr val="598BFF"/>
                </a:solidFill>
              </a:rPr>
              <a:t>6</a:t>
            </a:r>
            <a:endParaRPr sz="4300"/>
          </a:p>
        </p:txBody>
      </p:sp>
      <p:pic>
        <p:nvPicPr>
          <p:cNvPr id="725" name="Google Shape;725;g36d89500c83_0_1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6527075" y="5106650"/>
            <a:ext cx="4837800" cy="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oogle Shape;730;g36e431e22fb_257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100" y="317500"/>
            <a:ext cx="17703801" cy="96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g36e431e22fb_257_0" title="최종프로젝트_시연영상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Google Shape;736;g36e431e22fb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625" y="311150"/>
            <a:ext cx="17703801" cy="96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g36e431e22fb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200" y="1184950"/>
            <a:ext cx="8255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g36e431e22fb_0_0"/>
          <p:cNvSpPr txBox="1"/>
          <p:nvPr/>
        </p:nvSpPr>
        <p:spPr>
          <a:xfrm>
            <a:off x="1753450" y="937200"/>
            <a:ext cx="114444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latin typeface="Calibri"/>
                <a:ea typeface="Calibri"/>
                <a:cs typeface="Calibri"/>
                <a:sym typeface="Calibri"/>
              </a:rPr>
              <a:t>고찰</a:t>
            </a:r>
            <a:endParaRPr sz="5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g36e431e22fb_0_0"/>
          <p:cNvSpPr txBox="1"/>
          <p:nvPr/>
        </p:nvSpPr>
        <p:spPr>
          <a:xfrm>
            <a:off x="774700" y="1286550"/>
            <a:ext cx="673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rgbClr val="FFFFFF"/>
                </a:solidFill>
              </a:rPr>
              <a:t>1</a:t>
            </a:r>
            <a:endParaRPr sz="20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740" name="Google Shape;740;g36e431e22fb_0_0"/>
          <p:cNvSpPr/>
          <p:nvPr/>
        </p:nvSpPr>
        <p:spPr>
          <a:xfrm>
            <a:off x="2211450" y="2591950"/>
            <a:ext cx="3339900" cy="2473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병렬 데이터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3000">
                <a:solidFill>
                  <a:schemeClr val="dk1"/>
                </a:solidFill>
              </a:rPr>
              <a:t>多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</a:rPr>
              <a:t>(Conv)</a:t>
            </a:r>
            <a:endParaRPr b="1" sz="3000">
              <a:solidFill>
                <a:schemeClr val="dk1"/>
              </a:solidFill>
            </a:endParaRPr>
          </a:p>
        </p:txBody>
      </p:sp>
      <p:sp>
        <p:nvSpPr>
          <p:cNvPr id="741" name="Google Shape;741;g36e431e22fb_0_0"/>
          <p:cNvSpPr/>
          <p:nvPr/>
        </p:nvSpPr>
        <p:spPr>
          <a:xfrm>
            <a:off x="6216450" y="3561850"/>
            <a:ext cx="5855100" cy="53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BA3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2" name="Google Shape;742;g36e431e22fb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84448" y="2125238"/>
            <a:ext cx="1436650" cy="1436625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g36e431e22fb_0_0"/>
          <p:cNvSpPr txBox="1"/>
          <p:nvPr/>
        </p:nvSpPr>
        <p:spPr>
          <a:xfrm>
            <a:off x="7149825" y="2521475"/>
            <a:ext cx="13527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DPU</a:t>
            </a:r>
            <a:endParaRPr b="1"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g36e431e22fb_0_0"/>
          <p:cNvSpPr/>
          <p:nvPr/>
        </p:nvSpPr>
        <p:spPr>
          <a:xfrm>
            <a:off x="12904500" y="2591950"/>
            <a:ext cx="3339900" cy="2473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Performance ⏫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g36e431e22fb_0_0"/>
          <p:cNvSpPr/>
          <p:nvPr/>
        </p:nvSpPr>
        <p:spPr>
          <a:xfrm>
            <a:off x="14104100" y="1078025"/>
            <a:ext cx="3339900" cy="1268400"/>
          </a:xfrm>
          <a:prstGeom prst="wedgeEllipseCallout">
            <a:avLst>
              <a:gd fmla="val -20833" name="adj1"/>
              <a:gd fmla="val 625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Sometimes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CPU &lt;&lt; PS w DPU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6" name="Google Shape;746;g36e431e22fb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36688" y="6511900"/>
            <a:ext cx="2958324" cy="295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g36e431e22fb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87650" y="6610550"/>
            <a:ext cx="2761025" cy="2761025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g36e431e22fb_0_0"/>
          <p:cNvSpPr/>
          <p:nvPr/>
        </p:nvSpPr>
        <p:spPr>
          <a:xfrm>
            <a:off x="4127150" y="5326700"/>
            <a:ext cx="3854100" cy="1479600"/>
          </a:xfrm>
          <a:prstGeom prst="cloudCallout">
            <a:avLst>
              <a:gd fmla="val -20833" name="adj1"/>
              <a:gd fmla="val 62500" name="adj2"/>
            </a:avLst>
          </a:prstGeom>
          <a:noFill/>
          <a:ln cap="flat" cmpd="sng" w="28575">
            <a:solidFill>
              <a:srgbClr val="3BA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복잡한 </a:t>
            </a:r>
            <a:r>
              <a:rPr b="1" lang="en-US" sz="2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후처리 연산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과 </a:t>
            </a:r>
            <a:r>
              <a:rPr b="1" lang="en-US" sz="2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단순 요소 연산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은?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g36e431e22fb_0_0"/>
          <p:cNvSpPr/>
          <p:nvPr/>
        </p:nvSpPr>
        <p:spPr>
          <a:xfrm>
            <a:off x="12394050" y="5665700"/>
            <a:ext cx="3936600" cy="1388100"/>
          </a:xfrm>
          <a:prstGeom prst="wedgeRoundRectCallout">
            <a:avLst>
              <a:gd fmla="val -42857" name="adj1"/>
              <a:gd fmla="val 76290" name="adj2"/>
              <a:gd fmla="val 0" name="adj3"/>
            </a:avLst>
          </a:prstGeom>
          <a:noFill/>
          <a:ln cap="flat" cmpd="sng" w="38100">
            <a:solidFill>
              <a:srgbClr val="3BA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합성곱 연산을 제외한 나머지 연산을 가속하는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보조 Processor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g36e431e22fb_21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475" y="311150"/>
            <a:ext cx="17703801" cy="96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g36e431e22fb_21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200" y="1184950"/>
            <a:ext cx="8255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g36e431e22fb_21_3"/>
          <p:cNvSpPr txBox="1"/>
          <p:nvPr/>
        </p:nvSpPr>
        <p:spPr>
          <a:xfrm>
            <a:off x="1753450" y="937200"/>
            <a:ext cx="114444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latin typeface="Calibri"/>
                <a:ea typeface="Calibri"/>
                <a:cs typeface="Calibri"/>
                <a:sym typeface="Calibri"/>
              </a:rPr>
              <a:t>고찰</a:t>
            </a:r>
            <a:endParaRPr sz="5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g36e431e22fb_21_3"/>
          <p:cNvSpPr txBox="1"/>
          <p:nvPr/>
        </p:nvSpPr>
        <p:spPr>
          <a:xfrm>
            <a:off x="774700" y="1286550"/>
            <a:ext cx="673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rgbClr val="FFFFFF"/>
                </a:solidFill>
              </a:rPr>
              <a:t>2</a:t>
            </a:r>
            <a:endParaRPr sz="20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758" name="Google Shape;758;g36e431e22fb_21_3"/>
          <p:cNvSpPr txBox="1"/>
          <p:nvPr/>
        </p:nvSpPr>
        <p:spPr>
          <a:xfrm>
            <a:off x="13336100" y="9329950"/>
            <a:ext cx="4666200" cy="6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참고: h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tps://velog.io/@hyal/%EB%B2%94%EC%9A%A9%EC%A0%81%EC%9D%B8-NPU-%EA%B0%9C%EB%B0%9C%EA%B8%B0-2nd-1-TOP-Architecture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9" name="Google Shape;759;g36e431e22fb_21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300" y="2698500"/>
            <a:ext cx="6611825" cy="59538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60" name="Google Shape;760;g36e431e22fb_21_3"/>
          <p:cNvGraphicFramePr/>
          <p:nvPr/>
        </p:nvGraphicFramePr>
        <p:xfrm>
          <a:off x="7321475" y="2311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{6326534B-E260-4D41-8FC6-A57AA03B2035}</a:tableStyleId>
              </a:tblPr>
              <a:tblGrid>
                <a:gridCol w="2108000"/>
                <a:gridCol w="4110900"/>
                <a:gridCol w="4110900"/>
              </a:tblGrid>
              <a:tr h="96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/>
                        <a:t>Tensor Executor</a:t>
                      </a:r>
                      <a:endParaRPr b="1" sz="25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/>
                        <a:t>Vector Executor</a:t>
                      </a:r>
                      <a:endParaRPr b="1" sz="25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30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/>
                        <a:t>주요 연산</a:t>
                      </a:r>
                      <a:endParaRPr b="1" sz="25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Matrix Multiplication</a:t>
                      </a:r>
                      <a:endParaRPr sz="2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Convololution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벡터 요소별 연산</a:t>
                      </a:r>
                      <a:endParaRPr sz="2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활성화 함수</a:t>
                      </a:r>
                      <a:endParaRPr sz="2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정규화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30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/>
                        <a:t>병렬 처리</a:t>
                      </a:r>
                      <a:endParaRPr b="1" sz="25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대규모 병렬연산 처리</a:t>
                      </a:r>
                      <a:br>
                        <a:rPr lang="en-US" sz="2000"/>
                      </a:br>
                      <a:r>
                        <a:rPr lang="en-US" sz="2000"/>
                        <a:t>(여러 행렬 곱셈 동시 처리)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SIMD 병렬 연산</a:t>
                      </a:r>
                      <a:endParaRPr sz="2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(하나의 명령어로 여러 벡터 요소 처리)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30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/>
                        <a:t>연산 분야</a:t>
                      </a:r>
                      <a:endParaRPr b="1" sz="25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신경망 주요 레이어</a:t>
                      </a:r>
                      <a:endParaRPr sz="2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(Conv, FC)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Pooling</a:t>
                      </a:r>
                      <a:endParaRPr sz="2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Batch</a:t>
                      </a:r>
                      <a:endParaRPr sz="2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Activation Fn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6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/>
                        <a:t>연산 복잡도</a:t>
                      </a:r>
                      <a:endParaRPr b="1" sz="25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대량의 병렬 데이터 연산 특화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간단한 반복작업 특화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6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/>
                        <a:t>주요 목적</a:t>
                      </a:r>
                      <a:endParaRPr b="1" sz="25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AI 모델의 핵심 연산 가속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데이터 전처리/후처리</a:t>
                      </a:r>
                      <a:endParaRPr sz="2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보조 연산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Google Shape;765;g36e431e22fb_21_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100" y="317500"/>
            <a:ext cx="17703801" cy="96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g36e431e22fb_21_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0900" y="2679700"/>
            <a:ext cx="14946750" cy="14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g36e431e22fb_21_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2022275" y="3435350"/>
            <a:ext cx="7112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g36e431e22fb_21_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0900" y="5038675"/>
            <a:ext cx="14946750" cy="15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g36e431e22fb_21_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2022275" y="5876925"/>
            <a:ext cx="7112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g36e431e22fb_21_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0900" y="7321550"/>
            <a:ext cx="14946750" cy="15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g36e431e22fb_21_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2022275" y="8070850"/>
            <a:ext cx="7112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g36e431e22fb_21_47"/>
          <p:cNvSpPr txBox="1"/>
          <p:nvPr/>
        </p:nvSpPr>
        <p:spPr>
          <a:xfrm>
            <a:off x="2651600" y="2819400"/>
            <a:ext cx="28707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데이터 I/O 효율성 향상</a:t>
            </a:r>
            <a:endParaRPr b="1" sz="2200"/>
          </a:p>
        </p:txBody>
      </p:sp>
      <p:sp>
        <p:nvSpPr>
          <p:cNvPr id="773" name="Google Shape;773;g36e431e22fb_21_47"/>
          <p:cNvSpPr txBox="1"/>
          <p:nvPr/>
        </p:nvSpPr>
        <p:spPr>
          <a:xfrm>
            <a:off x="1157100" y="2959100"/>
            <a:ext cx="13716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900" u="none" cap="none" strike="noStrike">
                <a:solidFill>
                  <a:srgbClr val="598B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774" name="Google Shape;774;g36e431e22fb_21_47"/>
          <p:cNvSpPr txBox="1"/>
          <p:nvPr/>
        </p:nvSpPr>
        <p:spPr>
          <a:xfrm>
            <a:off x="2757300" y="5495875"/>
            <a:ext cx="12650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g36e431e22fb_21_47"/>
          <p:cNvSpPr txBox="1"/>
          <p:nvPr/>
        </p:nvSpPr>
        <p:spPr>
          <a:xfrm>
            <a:off x="1157100" y="5305375"/>
            <a:ext cx="13716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776" name="Google Shape;776;g36e431e22fb_21_47"/>
          <p:cNvSpPr txBox="1"/>
          <p:nvPr/>
        </p:nvSpPr>
        <p:spPr>
          <a:xfrm>
            <a:off x="2757300" y="7778750"/>
            <a:ext cx="12650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g36e431e22fb_21_47"/>
          <p:cNvSpPr txBox="1"/>
          <p:nvPr/>
        </p:nvSpPr>
        <p:spPr>
          <a:xfrm>
            <a:off x="1157100" y="7588250"/>
            <a:ext cx="13716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sp>
        <p:nvSpPr>
          <p:cNvPr id="778" name="Google Shape;778;g36e431e22fb_21_47"/>
          <p:cNvSpPr/>
          <p:nvPr/>
        </p:nvSpPr>
        <p:spPr>
          <a:xfrm>
            <a:off x="6882050" y="1241700"/>
            <a:ext cx="3975000" cy="930000"/>
          </a:xfrm>
          <a:prstGeom prst="roundRect">
            <a:avLst>
              <a:gd fmla="val 16667" name="adj"/>
            </a:avLst>
          </a:prstGeom>
          <a:solidFill>
            <a:srgbClr val="3BA3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g36e431e22fb_21_47"/>
          <p:cNvSpPr txBox="1"/>
          <p:nvPr/>
        </p:nvSpPr>
        <p:spPr>
          <a:xfrm>
            <a:off x="6996125" y="1351050"/>
            <a:ext cx="37260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기대 효과</a:t>
            </a:r>
            <a:endParaRPr b="1" sz="50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80" name="Google Shape;780;g36e431e22fb_21_47"/>
          <p:cNvSpPr txBox="1"/>
          <p:nvPr/>
        </p:nvSpPr>
        <p:spPr>
          <a:xfrm>
            <a:off x="2651600" y="3386725"/>
            <a:ext cx="105789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Tensor Executor가 일하는 동안 Vector Executor가 전/ 후 처리 연산 수행 → </a:t>
            </a:r>
            <a:r>
              <a:rPr b="1" lang="en-US" sz="1700">
                <a:solidFill>
                  <a:srgbClr val="FF0000"/>
                </a:solidFill>
              </a:rPr>
              <a:t>Pipelining</a:t>
            </a:r>
            <a:r>
              <a:rPr lang="en-US" sz="1700"/>
              <a:t> 성능 향상</a:t>
            </a:r>
            <a:endParaRPr sz="1700"/>
          </a:p>
        </p:txBody>
      </p:sp>
      <p:sp>
        <p:nvSpPr>
          <p:cNvPr id="781" name="Google Shape;781;g36e431e22fb_21_47"/>
          <p:cNvSpPr txBox="1"/>
          <p:nvPr/>
        </p:nvSpPr>
        <p:spPr>
          <a:xfrm>
            <a:off x="2571475" y="5350013"/>
            <a:ext cx="28707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범용성 및 유연성 증대</a:t>
            </a:r>
            <a:endParaRPr b="1" sz="2200"/>
          </a:p>
        </p:txBody>
      </p:sp>
      <p:sp>
        <p:nvSpPr>
          <p:cNvPr id="782" name="Google Shape;782;g36e431e22fb_21_47"/>
          <p:cNvSpPr txBox="1"/>
          <p:nvPr/>
        </p:nvSpPr>
        <p:spPr>
          <a:xfrm>
            <a:off x="2571475" y="5917338"/>
            <a:ext cx="105789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합성곱 혹은 병렬 연산에 특화된 Tensor를 Vector가 보조해줌 → </a:t>
            </a:r>
            <a:r>
              <a:rPr b="1" lang="en-US" sz="1700">
                <a:solidFill>
                  <a:srgbClr val="FF0000"/>
                </a:solidFill>
              </a:rPr>
              <a:t>다양한 딥러닝 모델</a:t>
            </a:r>
            <a:r>
              <a:rPr lang="en-US" sz="1700"/>
              <a:t>을 가속 가능</a:t>
            </a:r>
            <a:endParaRPr sz="1700"/>
          </a:p>
        </p:txBody>
      </p:sp>
      <p:sp>
        <p:nvSpPr>
          <p:cNvPr id="783" name="Google Shape;783;g36e431e22fb_21_47"/>
          <p:cNvSpPr txBox="1"/>
          <p:nvPr/>
        </p:nvSpPr>
        <p:spPr>
          <a:xfrm>
            <a:off x="2571475" y="7543938"/>
            <a:ext cx="28707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전력 효율성 향상</a:t>
            </a:r>
            <a:endParaRPr b="1" sz="2200"/>
          </a:p>
        </p:txBody>
      </p:sp>
      <p:sp>
        <p:nvSpPr>
          <p:cNvPr id="784" name="Google Shape;784;g36e431e22fb_21_47"/>
          <p:cNvSpPr txBox="1"/>
          <p:nvPr/>
        </p:nvSpPr>
        <p:spPr>
          <a:xfrm>
            <a:off x="2571475" y="8111263"/>
            <a:ext cx="105789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기존: 병렬 데이터 처리 이외 연산 CPU 부담 → Vector Executor 도입으로 </a:t>
            </a:r>
            <a:r>
              <a:rPr b="1" lang="en-US" sz="1700">
                <a:solidFill>
                  <a:srgbClr val="FF0000"/>
                </a:solidFill>
              </a:rPr>
              <a:t>CPU 부하를 감소</a:t>
            </a:r>
            <a:endParaRPr b="1" sz="17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g36e431e22fb_21_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100" y="317500"/>
            <a:ext cx="17703801" cy="9664701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g36e431e22fb_21_104"/>
          <p:cNvSpPr txBox="1"/>
          <p:nvPr/>
        </p:nvSpPr>
        <p:spPr>
          <a:xfrm>
            <a:off x="2757300" y="5495875"/>
            <a:ext cx="12650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g36e431e22fb_21_104"/>
          <p:cNvSpPr txBox="1"/>
          <p:nvPr/>
        </p:nvSpPr>
        <p:spPr>
          <a:xfrm>
            <a:off x="2757300" y="7778750"/>
            <a:ext cx="12650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g36e431e22fb_21_104"/>
          <p:cNvSpPr txBox="1"/>
          <p:nvPr/>
        </p:nvSpPr>
        <p:spPr>
          <a:xfrm>
            <a:off x="6996125" y="1351050"/>
            <a:ext cx="37260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기대 효과</a:t>
            </a:r>
            <a:endParaRPr b="1" sz="50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93" name="Google Shape;793;g36e431e22fb_21_104"/>
          <p:cNvSpPr txBox="1"/>
          <p:nvPr/>
        </p:nvSpPr>
        <p:spPr>
          <a:xfrm>
            <a:off x="3627000" y="1810800"/>
            <a:ext cx="11034000" cy="57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Q&amp;A</a:t>
            </a:r>
            <a:endParaRPr sz="30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Google Shape;798;g36d89500c83_0_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4050" y="1174075"/>
            <a:ext cx="14154150" cy="6772275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g36d89500c83_0_362"/>
          <p:cNvSpPr txBox="1"/>
          <p:nvPr/>
        </p:nvSpPr>
        <p:spPr>
          <a:xfrm>
            <a:off x="5966100" y="7946350"/>
            <a:ext cx="4896900" cy="13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28살 데이터셋 분포 이미지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g36d89500c83_0_362"/>
          <p:cNvSpPr/>
          <p:nvPr/>
        </p:nvSpPr>
        <p:spPr>
          <a:xfrm>
            <a:off x="4803525" y="1536000"/>
            <a:ext cx="1648800" cy="56508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1" name="Google Shape;801;g36d89500c83_0_3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56250" y="7847600"/>
            <a:ext cx="4339389" cy="20358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02" name="Google Shape;802;g36d89500c83_0_362"/>
          <p:cNvGraphicFramePr/>
          <p:nvPr/>
        </p:nvGraphicFramePr>
        <p:xfrm>
          <a:off x="9972675" y="2080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{6326534B-E260-4D41-8FC6-A57AA03B2035}</a:tableStyleId>
              </a:tblPr>
              <a:tblGrid>
                <a:gridCol w="2505800"/>
                <a:gridCol w="2505800"/>
                <a:gridCol w="2505800"/>
              </a:tblGrid>
              <a:tr h="790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/>
                        <a:t>CPU</a:t>
                      </a:r>
                      <a:endParaRPr b="1" sz="25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/>
                        <a:t>FPGA(ASIC)</a:t>
                      </a:r>
                      <a:endParaRPr b="1" sz="25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0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/>
                        <a:t>Power</a:t>
                      </a:r>
                      <a:endParaRPr b="1" sz="25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High Power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Low Power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0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/>
                        <a:t>Process</a:t>
                      </a:r>
                      <a:endParaRPr b="1" sz="25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순차 처리 및 조건 분기 연산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병렬 데이터 연산(PIPO)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0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/>
                        <a:t>Efficiency</a:t>
                      </a:r>
                      <a:endParaRPr b="1" sz="25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Low</a:t>
                      </a:r>
                      <a:endParaRPr sz="18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(∵범용성)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High</a:t>
                      </a:r>
                      <a:endParaRPr sz="18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(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∵특정 작업 최적화</a:t>
                      </a:r>
                      <a:r>
                        <a:rPr lang="en-US" sz="1800"/>
                        <a:t>)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03" name="Google Shape;803;g36d89500c83_0_362"/>
          <p:cNvSpPr txBox="1"/>
          <p:nvPr/>
        </p:nvSpPr>
        <p:spPr>
          <a:xfrm>
            <a:off x="266525" y="6058600"/>
            <a:ext cx="5642400" cy="44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병렬 데이터 연산(합성곱) </a:t>
            </a:r>
            <a:r>
              <a:rPr lang="en-US" sz="1800">
                <a:solidFill>
                  <a:schemeClr val="dk1"/>
                </a:solidFill>
              </a:rPr>
              <a:t>多 → DPU에 의한 퍼포먼스 향상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&gt; 특정 모델에 대해선 고성능 Processor보다 성능이 우수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기존: 합성곱 연산에 특화된 DPU만 사용</a:t>
            </a:r>
            <a:br>
              <a:rPr lang="en-US" sz="1800">
                <a:solidFill>
                  <a:schemeClr val="dk1"/>
                </a:solidFill>
              </a:rPr>
            </a:br>
            <a:br>
              <a:rPr lang="en-US" sz="1800">
                <a:solidFill>
                  <a:schemeClr val="dk1"/>
                </a:solidFill>
              </a:rPr>
            </a:br>
            <a:r>
              <a:rPr lang="en-US" sz="1800">
                <a:solidFill>
                  <a:schemeClr val="dk1"/>
                </a:solidFill>
              </a:rPr>
              <a:t> → YoloV3와 같이 후처리 로직 및 벡터 요소 연산이 多 경우</a:t>
            </a:r>
            <a:br>
              <a:rPr lang="en-US" sz="1800">
                <a:solidFill>
                  <a:schemeClr val="dk1"/>
                </a:solidFill>
              </a:rPr>
            </a:br>
            <a:br>
              <a:rPr lang="en-US" sz="1800">
                <a:solidFill>
                  <a:schemeClr val="dk1"/>
                </a:solidFill>
              </a:rPr>
            </a:br>
            <a:r>
              <a:rPr lang="en-US" sz="1800">
                <a:solidFill>
                  <a:schemeClr val="dk1"/>
                </a:solidFill>
              </a:rPr>
              <a:t>→ DPU가 효율적으로 처리할 수 없음</a:t>
            </a:r>
            <a:br>
              <a:rPr lang="en-US" sz="1800">
                <a:solidFill>
                  <a:schemeClr val="dk1"/>
                </a:solidFill>
              </a:rPr>
            </a:br>
            <a:br>
              <a:rPr lang="en-US" sz="1800">
                <a:solidFill>
                  <a:schemeClr val="dk1"/>
                </a:solidFill>
              </a:rPr>
            </a:br>
            <a:r>
              <a:rPr lang="en-US" sz="1800">
                <a:solidFill>
                  <a:schemeClr val="dk1"/>
                </a:solidFill>
              </a:rPr>
              <a:t>→ AI 연산 가속화 성능이 저하됨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→ ❗합성곱 연산 외에 보조 Processor가 필요❗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36d89500c83_4_0"/>
          <p:cNvSpPr txBox="1"/>
          <p:nvPr/>
        </p:nvSpPr>
        <p:spPr>
          <a:xfrm>
            <a:off x="123550" y="278025"/>
            <a:ext cx="5617500" cy="6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알고리즘 파트: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데이터셋, 학습에 활용된 모델 소개(3분 내로), 성별 나이에 따른 회귀, 이진 모델 설명(짧)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결과: 학습된 모델별 Loss, Accuracy 그래프 -&gt; 최적 모델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웹캠을 통한 성능 테스트(사진으로 보여주기)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H/W 비교 파트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VGG16을 통한 UTKFace 나이, 성별 모델 성능 체크(미완이지만 약간 여백의 미처럼….)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g36d89500c83_4_0"/>
          <p:cNvSpPr txBox="1"/>
          <p:nvPr/>
        </p:nvSpPr>
        <p:spPr>
          <a:xfrm>
            <a:off x="5740975" y="1083975"/>
            <a:ext cx="6102000" cy="61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ResNet-50, vgg16 기본 모델구조, 추론하는데 사용한 모델 구조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학습된 데이터와 올라마와의 연동, 인터페이스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H/W 비교 ResNet-50 모델, 동물 이미지 데이터셋 라즈베리파이 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개발 한계점, 개선할 점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g36d89500c83_4_0"/>
          <p:cNvSpPr txBox="1"/>
          <p:nvPr/>
        </p:nvSpPr>
        <p:spPr>
          <a:xfrm>
            <a:off x="11842975" y="1083975"/>
            <a:ext cx="6102000" cy="6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😃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Char char="-"/>
            </a:pPr>
            <a:r>
              <a:rPr lang="en-US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가속기 여부에 따른 추론 성능 비교</a:t>
            </a: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27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Char char="-"/>
            </a:pPr>
            <a:r>
              <a:rPr lang="en-US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보드에 가속기 포팅한 과정</a:t>
            </a: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27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Char char="-"/>
            </a:pPr>
            <a:r>
              <a:rPr lang="en-US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HW 레벨에서 DPU 포함하는 방법</a:t>
            </a: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27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Char char="-"/>
            </a:pPr>
            <a:r>
              <a:rPr lang="en-US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미리 제공되는 OS 사용(PYNQ)</a:t>
            </a: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Char char="-"/>
            </a:pPr>
            <a:r>
              <a:rPr lang="en-US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ResNET50에 대한 HW별 추론 성능 비교</a:t>
            </a:r>
            <a:br>
              <a:rPr lang="en-US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Char char="-"/>
            </a:pPr>
            <a:r>
              <a:rPr lang="en-US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YoloV3에 대한 HW별 추론 성능 비교</a:t>
            </a:r>
            <a:br>
              <a:rPr lang="en-US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리소스 사용량 줄인 방법(htop)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웹캠 속도 향상 방법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g36d89500c83_4_0"/>
          <p:cNvSpPr txBox="1"/>
          <p:nvPr/>
        </p:nvSpPr>
        <p:spPr>
          <a:xfrm>
            <a:off x="414575" y="7673975"/>
            <a:ext cx="15792900" cy="21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전체 순서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개요 → 학습과정 → 모델 개발 → 모델 최적화 →올라마 → 가속기에 따른 성능 비교 → 고찰(trouble shooting)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학습과정: 후보 모델들의 정확도 그래프 보여주고 → 선정 이유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g36d89500c83_186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600" y="5162554"/>
            <a:ext cx="13980525" cy="15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36d89500c83_186_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300" y="384525"/>
            <a:ext cx="17703801" cy="96647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36d89500c83_186_51"/>
          <p:cNvSpPr txBox="1"/>
          <p:nvPr/>
        </p:nvSpPr>
        <p:spPr>
          <a:xfrm>
            <a:off x="469350" y="1058425"/>
            <a:ext cx="69348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latin typeface="Calibri"/>
                <a:ea typeface="Calibri"/>
                <a:cs typeface="Calibri"/>
                <a:sym typeface="Calibri"/>
              </a:rPr>
              <a:t>개발환경(Hardware)</a:t>
            </a:r>
            <a:endParaRPr/>
          </a:p>
        </p:txBody>
      </p:sp>
      <p:pic>
        <p:nvPicPr>
          <p:cNvPr id="172" name="Google Shape;172;g36d89500c83_186_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24059" y="1905337"/>
            <a:ext cx="2137891" cy="23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36d89500c83_186_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2376" y="2117626"/>
            <a:ext cx="2394150" cy="23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36d89500c83_186_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18163" y="2471725"/>
            <a:ext cx="2714625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36d89500c83_186_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769850" y="2087550"/>
            <a:ext cx="3430750" cy="24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36d89500c83_186_51"/>
          <p:cNvSpPr txBox="1"/>
          <p:nvPr/>
        </p:nvSpPr>
        <p:spPr>
          <a:xfrm>
            <a:off x="1132375" y="4689775"/>
            <a:ext cx="26484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Edge Device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(Raspberry Pi)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g36d89500c83_186_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26525" y="2754348"/>
            <a:ext cx="1034980" cy="129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36d89500c83_186_51"/>
          <p:cNvSpPr txBox="1"/>
          <p:nvPr/>
        </p:nvSpPr>
        <p:spPr>
          <a:xfrm>
            <a:off x="-2361375" y="5998175"/>
            <a:ext cx="97656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latin typeface="Calibri"/>
                <a:ea typeface="Calibri"/>
                <a:cs typeface="Calibri"/>
                <a:sym typeface="Calibri"/>
              </a:rPr>
              <a:t>              개발환경(Software)</a:t>
            </a:r>
            <a:endParaRPr/>
          </a:p>
        </p:txBody>
      </p:sp>
      <p:pic>
        <p:nvPicPr>
          <p:cNvPr id="179" name="Google Shape;179;g36d89500c83_186_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06675" y="2754348"/>
            <a:ext cx="1034980" cy="12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36d89500c83_186_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258225" y="2711523"/>
            <a:ext cx="1034980" cy="129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36d89500c83_186_51"/>
          <p:cNvSpPr txBox="1"/>
          <p:nvPr/>
        </p:nvSpPr>
        <p:spPr>
          <a:xfrm>
            <a:off x="4951288" y="4689775"/>
            <a:ext cx="26484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FPGA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(Ultra96-V2)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g36d89500c83_186_51"/>
          <p:cNvSpPr txBox="1"/>
          <p:nvPr/>
        </p:nvSpPr>
        <p:spPr>
          <a:xfrm>
            <a:off x="9344988" y="4715375"/>
            <a:ext cx="26484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LLM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(Ollama)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g36d89500c83_186_51"/>
          <p:cNvSpPr txBox="1"/>
          <p:nvPr/>
        </p:nvSpPr>
        <p:spPr>
          <a:xfrm>
            <a:off x="14313426" y="4664350"/>
            <a:ext cx="28872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Webcam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(Pleomax 300K)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g36d89500c83_186_5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3588" y="7052378"/>
            <a:ext cx="2351725" cy="218697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36d89500c83_186_51"/>
          <p:cNvSpPr txBox="1"/>
          <p:nvPr/>
        </p:nvSpPr>
        <p:spPr>
          <a:xfrm>
            <a:off x="1591450" y="9158275"/>
            <a:ext cx="1537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36d89500c83_4_6"/>
          <p:cNvSpPr txBox="1"/>
          <p:nvPr/>
        </p:nvSpPr>
        <p:spPr>
          <a:xfrm>
            <a:off x="321250" y="997900"/>
            <a:ext cx="7193400" cy="9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데이터의 노후화로 중장년층의 정확도 감소, 데이터 불균형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동,서양의 데이터 비율 차이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1차 시도 이슈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-&gt; 1. 나이 데이터 라벨링 자료에 다른 Class의 자료가 들어가 있었다.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-&gt; 2. 데이터에 20대가 몰려 있어 28살만 출력되는 이슈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2차 시도 이슈 (데이터셋과 코드 교체)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-&gt; 1. 데이터 개수 다양화: 900, 10,000, 2,000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-&gt; 2. 데이터셋 2차 교체 (중장년층 데이터 확보)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-&gt; 3. 여러 학습 모델 시도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- 1 시도와의 학습 모델 비교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- 2. 코드 교체 이후 학습시킨 7종의 모델 비교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-&gt;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그래프와 현실 성능 간극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3차 시도- 나이 후보정 시도: 아직 구현 X just idea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(근데 발표까지 시간이 남아서 진짜로 보정할지도)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문제-웹캠의 속도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해결-매 프레임 마다 인물 나이, 성별 추정하는 것보다 일정 단위를 설정해 그 단위마다 추정하도록 수정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Ollama 연동 시 자원 고갈 문제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-&gt; 웹캠 제어 및 리소스 관리의 필요성: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-&gt; Ollama 중복 호출, Ollama 답변 지연/비동기 문제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g36d89500c83_4_6"/>
          <p:cNvSpPr txBox="1"/>
          <p:nvPr/>
        </p:nvSpPr>
        <p:spPr>
          <a:xfrm>
            <a:off x="321250" y="272800"/>
            <a:ext cx="33453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Trouble Shooting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g36d89500c83_4_6"/>
          <p:cNvSpPr txBox="1"/>
          <p:nvPr/>
        </p:nvSpPr>
        <p:spPr>
          <a:xfrm>
            <a:off x="12345475" y="556975"/>
            <a:ext cx="5620800" cy="9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Vitis-AI가 제공하는 플랫폼 양식에 맞춰야 함</a:t>
            </a:r>
            <a:b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안 맞추면 파일을 읽지 못하거나 변환과정에서 깨짐</a:t>
            </a:r>
            <a:b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가상환경의 중요성을 깨달음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웹캠 속도 개선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FPGA 보드에서 웹캠 구동시 출력 모니터 화면 깨짐</a:t>
            </a:r>
            <a:b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OS 이미지와 웹캠 출력이 겹침</a:t>
            </a:r>
            <a:b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웹캠 출력에는 xwindow를 종료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학습할 때 GPU로 돌리는데 메모리 누수 나면 튕김</a:t>
            </a:r>
            <a:b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batch size를 줄여서 해결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.xmodel 파일 변환시 문제</a:t>
            </a:r>
            <a:b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segmentation fault 발생</a:t>
            </a:r>
            <a:b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docker container로 제공되는 사전 변환된 xmodel 파일 다운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yolov3-tiny</a:t>
            </a:r>
            <a:b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weights, cfg 파일  불일치</a:t>
            </a:r>
            <a:b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yolov3로 방향 전환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g36d89500c83_4_6"/>
          <p:cNvSpPr txBox="1"/>
          <p:nvPr/>
        </p:nvSpPr>
        <p:spPr>
          <a:xfrm>
            <a:off x="7599425" y="1544600"/>
            <a:ext cx="5223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신세한탄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CPU 9시간 돌리다 날아감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g36d89500c83_4_6"/>
          <p:cNvSpPr txBox="1"/>
          <p:nvPr/>
        </p:nvSpPr>
        <p:spPr>
          <a:xfrm>
            <a:off x="7722975" y="3206900"/>
            <a:ext cx="4293900" cy="56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일반 사진을 모델을 통해 나이를 추론하면 웹캠 사용 시보다 오차가 크게 나는 문제가 있었음 -&gt; 나이는 TEST 데이터셋의 퀄리티(연령층 조절)에 따라 성능을 개선시킬 수 있었고, UFKFace 자료를 사용해 얼굴 인식 성능을 높일 수 있었음. 성별은 이진 분류라 큰 문제 X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올라마랑 연동 전에 웹캠 테스트 시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초창기 모델의 성능이 낮아 얼굴이 인지되고 적절한 나이를 추론하기까지 시간이 걸렸다. 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-&gt; 인식 후 3초 후에 나이를 출력하고 5초 후에 사라지는 후보정을 통해 정확도 및 속도 개선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g36d89500c83_0_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100" y="317500"/>
            <a:ext cx="17703801" cy="96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36d89500c83_0_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9700" y="2728500"/>
            <a:ext cx="7886701" cy="4842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36d89500c83_0_1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25550" y="2728500"/>
            <a:ext cx="7886700" cy="48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36d89500c83_0_1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0205262" y="4906138"/>
            <a:ext cx="1113000" cy="1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36d89500c83_0_115"/>
          <p:cNvSpPr txBox="1"/>
          <p:nvPr/>
        </p:nvSpPr>
        <p:spPr>
          <a:xfrm>
            <a:off x="11001950" y="4359577"/>
            <a:ext cx="6197700" cy="11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Calibri"/>
                <a:ea typeface="Calibri"/>
                <a:cs typeface="Calibri"/>
                <a:sym typeface="Calibri"/>
              </a:rPr>
              <a:t>학습 모델 개발</a:t>
            </a:r>
            <a:endParaRPr sz="6400"/>
          </a:p>
        </p:txBody>
      </p:sp>
      <p:sp>
        <p:nvSpPr>
          <p:cNvPr id="195" name="Google Shape;195;g36d89500c83_0_115"/>
          <p:cNvSpPr txBox="1"/>
          <p:nvPr/>
        </p:nvSpPr>
        <p:spPr>
          <a:xfrm>
            <a:off x="9387400" y="4306100"/>
            <a:ext cx="1371600" cy="14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800" u="none" cap="none" strike="noStrike">
                <a:solidFill>
                  <a:srgbClr val="598B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8800">
                <a:solidFill>
                  <a:srgbClr val="598BFF"/>
                </a:solidFill>
              </a:rPr>
              <a:t>2</a:t>
            </a:r>
            <a:endParaRPr sz="4300"/>
          </a:p>
        </p:txBody>
      </p:sp>
      <p:pic>
        <p:nvPicPr>
          <p:cNvPr id="196" name="Google Shape;196;g36d89500c83_0_1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6527075" y="5106650"/>
            <a:ext cx="4837800" cy="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g36d89500c83_17_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00" y="311150"/>
            <a:ext cx="17703801" cy="966470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2" name="Google Shape;202;g36d89500c83_17_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37600" y="836150"/>
            <a:ext cx="8255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36d89500c83_17_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1400" y="3401550"/>
            <a:ext cx="16217898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36d89500c83_17_9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36300" y="3795250"/>
            <a:ext cx="7886700" cy="78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36d89500c83_17_94"/>
          <p:cNvSpPr txBox="1"/>
          <p:nvPr/>
        </p:nvSpPr>
        <p:spPr>
          <a:xfrm>
            <a:off x="1092200" y="2728450"/>
            <a:ext cx="160908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UTKFace 데이터란? 얼굴 관련 모델을 훈련하고 평가하는 데 사용되는 대규모 공개 데이터셋</a:t>
            </a:r>
            <a:endParaRPr sz="2500">
              <a:solidFill>
                <a:srgbClr val="78787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" name="Google Shape;206;g36d89500c83_17_94"/>
          <p:cNvSpPr txBox="1"/>
          <p:nvPr/>
        </p:nvSpPr>
        <p:spPr>
          <a:xfrm>
            <a:off x="5181600" y="1610850"/>
            <a:ext cx="79248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latin typeface="Calibri"/>
                <a:ea typeface="Calibri"/>
                <a:cs typeface="Calibri"/>
                <a:sym typeface="Calibri"/>
              </a:rPr>
              <a:t>DataSet: UTKFace</a:t>
            </a:r>
            <a:endParaRPr/>
          </a:p>
        </p:txBody>
      </p:sp>
      <p:sp>
        <p:nvSpPr>
          <p:cNvPr id="207" name="Google Shape;207;g36d89500c83_17_94"/>
          <p:cNvSpPr txBox="1"/>
          <p:nvPr/>
        </p:nvSpPr>
        <p:spPr>
          <a:xfrm>
            <a:off x="8801100" y="937750"/>
            <a:ext cx="673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rgbClr val="FFFFFF"/>
                </a:solidFill>
              </a:rPr>
              <a:t>1</a:t>
            </a:r>
            <a:endParaRPr/>
          </a:p>
        </p:txBody>
      </p:sp>
      <p:sp>
        <p:nvSpPr>
          <p:cNvPr id="208" name="Google Shape;208;g36d89500c83_17_94"/>
          <p:cNvSpPr txBox="1"/>
          <p:nvPr/>
        </p:nvSpPr>
        <p:spPr>
          <a:xfrm>
            <a:off x="10128425" y="3970725"/>
            <a:ext cx="61977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0000"/>
                </a:solidFill>
              </a:rPr>
              <a:t>1</a:t>
            </a:r>
            <a:r>
              <a:rPr lang="en-US" sz="3000">
                <a:solidFill>
                  <a:schemeClr val="dk1"/>
                </a:solidFill>
              </a:rPr>
              <a:t>_</a:t>
            </a:r>
            <a:r>
              <a:rPr lang="en-US" sz="3000">
                <a:solidFill>
                  <a:srgbClr val="00FF00"/>
                </a:solidFill>
              </a:rPr>
              <a:t>0</a:t>
            </a:r>
            <a:r>
              <a:rPr lang="en-US" sz="3000">
                <a:solidFill>
                  <a:schemeClr val="dk1"/>
                </a:solidFill>
              </a:rPr>
              <a:t>_</a:t>
            </a:r>
            <a:r>
              <a:rPr lang="en-US" sz="3000">
                <a:solidFill>
                  <a:srgbClr val="FF00FF"/>
                </a:solidFill>
              </a:rPr>
              <a:t>0</a:t>
            </a:r>
            <a:r>
              <a:rPr lang="en-US" sz="3000">
                <a:solidFill>
                  <a:schemeClr val="dk1"/>
                </a:solidFill>
              </a:rPr>
              <a:t>_20161219225952240.jpg</a:t>
            </a:r>
            <a:endParaRPr sz="3000"/>
          </a:p>
        </p:txBody>
      </p:sp>
      <p:sp>
        <p:nvSpPr>
          <p:cNvPr id="209" name="Google Shape;209;g36d89500c83_17_94"/>
          <p:cNvSpPr txBox="1"/>
          <p:nvPr/>
        </p:nvSpPr>
        <p:spPr>
          <a:xfrm>
            <a:off x="9955450" y="4252975"/>
            <a:ext cx="4378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↧</a:t>
            </a:r>
            <a:r>
              <a:rPr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↧</a:t>
            </a:r>
            <a:r>
              <a:rPr lang="en-US" sz="15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↧               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↧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나이</a:t>
            </a: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800">
                <a:solidFill>
                  <a:srgbClr val="00FF00"/>
                </a:solidFill>
                <a:latin typeface="Open Sans"/>
                <a:ea typeface="Open Sans"/>
                <a:cs typeface="Open Sans"/>
                <a:sym typeface="Open Sans"/>
              </a:rPr>
              <a:t>성별</a:t>
            </a: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800">
                <a:solidFill>
                  <a:srgbClr val="FF00FF"/>
                </a:solidFill>
                <a:latin typeface="Open Sans"/>
                <a:ea typeface="Open Sans"/>
                <a:cs typeface="Open Sans"/>
                <a:sym typeface="Open Sans"/>
              </a:rPr>
              <a:t>인종</a:t>
            </a: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            수집 날짜 및 시간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0" name="Google Shape;210;g36d89500c83_17_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1400" y="4021809"/>
            <a:ext cx="7886700" cy="5060192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1" name="Google Shape;211;g36d89500c83_17_94"/>
          <p:cNvSpPr/>
          <p:nvPr/>
        </p:nvSpPr>
        <p:spPr>
          <a:xfrm>
            <a:off x="7939600" y="5291800"/>
            <a:ext cx="988500" cy="1240200"/>
          </a:xfrm>
          <a:prstGeom prst="rect">
            <a:avLst/>
          </a:prstGeom>
          <a:noFill/>
          <a:ln cap="flat" cmpd="sng" w="38100">
            <a:solidFill>
              <a:srgbClr val="598B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36d89500c83_17_94"/>
          <p:cNvSpPr txBox="1"/>
          <p:nvPr/>
        </p:nvSpPr>
        <p:spPr>
          <a:xfrm>
            <a:off x="8801100" y="4252975"/>
            <a:ext cx="825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4A86E8"/>
                </a:solidFill>
                <a:latin typeface="Open Sans"/>
                <a:ea typeface="Open Sans"/>
                <a:cs typeface="Open Sans"/>
                <a:sym typeface="Open Sans"/>
              </a:rPr>
              <a:t>↗</a:t>
            </a:r>
            <a:endParaRPr sz="6000">
              <a:solidFill>
                <a:srgbClr val="4A86E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3" name="Google Shape;213;g36d89500c83_17_94"/>
          <p:cNvSpPr/>
          <p:nvPr/>
        </p:nvSpPr>
        <p:spPr>
          <a:xfrm>
            <a:off x="9436325" y="5674913"/>
            <a:ext cx="7886700" cy="3358500"/>
          </a:xfrm>
          <a:prstGeom prst="rect">
            <a:avLst/>
          </a:prstGeom>
          <a:solidFill>
            <a:srgbClr val="FFFCF2"/>
          </a:solidFill>
          <a:ln cap="flat" cmpd="sng" w="9525">
            <a:solidFill>
              <a:srgbClr val="FFFC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14" name="Google Shape;214;g36d89500c83_17_94"/>
          <p:cNvGraphicFramePr/>
          <p:nvPr/>
        </p:nvGraphicFramePr>
        <p:xfrm>
          <a:off x="9436300" y="5674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{6326534B-E260-4D41-8FC6-A57AA03B2035}</a:tableStyleId>
              </a:tblPr>
              <a:tblGrid>
                <a:gridCol w="1031575"/>
                <a:gridCol w="1103700"/>
                <a:gridCol w="1402275"/>
                <a:gridCol w="2699775"/>
                <a:gridCol w="1649425"/>
              </a:tblGrid>
              <a:tr h="111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분류</a:t>
                      </a:r>
                      <a:endParaRPr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문제 </a:t>
                      </a:r>
                      <a:br>
                        <a:rPr lang="en-US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</a:br>
                      <a:r>
                        <a:rPr lang="en-US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유형 </a:t>
                      </a:r>
                      <a:endParaRPr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예측값 </a:t>
                      </a:r>
                      <a:endParaRPr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출력층</a:t>
                      </a:r>
                      <a:endParaRPr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Loss Func.</a:t>
                      </a:r>
                      <a:endParaRPr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1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나이</a:t>
                      </a:r>
                      <a:endParaRPr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회귀</a:t>
                      </a:r>
                      <a:endParaRPr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실수</a:t>
                      </a:r>
                      <a:endParaRPr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Dense(1)</a:t>
                      </a:r>
                      <a:endParaRPr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MAE</a:t>
                      </a:r>
                      <a:endParaRPr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MSE</a:t>
                      </a:r>
                      <a:endParaRPr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1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성별</a:t>
                      </a:r>
                      <a:endParaRPr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이진</a:t>
                      </a:r>
                      <a:endParaRPr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분류</a:t>
                      </a:r>
                      <a:endParaRPr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확률</a:t>
                      </a:r>
                      <a:endParaRPr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 or 1</a:t>
                      </a:r>
                      <a:endParaRPr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Dense(1, activation = ‘sigmoid’)</a:t>
                      </a:r>
                      <a:endParaRPr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binary_</a:t>
                      </a:r>
                      <a:endParaRPr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crossentrop</a:t>
                      </a:r>
                      <a:endParaRPr sz="2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g36d89500c83_17_2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00" y="311150"/>
            <a:ext cx="17703801" cy="966470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0" name="Google Shape;220;g36d89500c83_17_2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37600" y="836150"/>
            <a:ext cx="8255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36d89500c83_17_2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1400" y="3401550"/>
            <a:ext cx="162178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36d89500c83_17_261"/>
          <p:cNvSpPr txBox="1"/>
          <p:nvPr/>
        </p:nvSpPr>
        <p:spPr>
          <a:xfrm>
            <a:off x="1092200" y="2728450"/>
            <a:ext cx="160908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UTKFace 데이터 </a:t>
            </a: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출처: Keggle, roboflow</a:t>
            </a:r>
            <a:endParaRPr sz="2500">
              <a:solidFill>
                <a:srgbClr val="78787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3" name="Google Shape;223;g36d89500c83_17_261"/>
          <p:cNvSpPr txBox="1"/>
          <p:nvPr/>
        </p:nvSpPr>
        <p:spPr>
          <a:xfrm>
            <a:off x="5181600" y="1610850"/>
            <a:ext cx="79248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latin typeface="Calibri"/>
                <a:ea typeface="Calibri"/>
                <a:cs typeface="Calibri"/>
                <a:sym typeface="Calibri"/>
              </a:rPr>
              <a:t>DataSet: UTKFace</a:t>
            </a:r>
            <a:endParaRPr/>
          </a:p>
        </p:txBody>
      </p:sp>
      <p:sp>
        <p:nvSpPr>
          <p:cNvPr id="224" name="Google Shape;224;g36d89500c83_17_261"/>
          <p:cNvSpPr txBox="1"/>
          <p:nvPr/>
        </p:nvSpPr>
        <p:spPr>
          <a:xfrm>
            <a:off x="8801100" y="937750"/>
            <a:ext cx="673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rgbClr val="FFFFFF"/>
                </a:solidFill>
              </a:rPr>
              <a:t>2</a:t>
            </a:r>
            <a:endParaRPr/>
          </a:p>
        </p:txBody>
      </p:sp>
      <p:graphicFrame>
        <p:nvGraphicFramePr>
          <p:cNvPr id="225" name="Google Shape;225;g36d89500c83_17_261"/>
          <p:cNvGraphicFramePr/>
          <p:nvPr/>
        </p:nvGraphicFramePr>
        <p:xfrm>
          <a:off x="1705400" y="4532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{6326534B-E260-4D41-8FC6-A57AA03B2035}</a:tableStyleId>
              </a:tblPr>
              <a:tblGrid>
                <a:gridCol w="3722475"/>
                <a:gridCol w="3722475"/>
                <a:gridCol w="3722475"/>
                <a:gridCol w="3722475"/>
              </a:tblGrid>
              <a:tr h="87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Gender</a:t>
                      </a:r>
                      <a:endParaRPr sz="2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Age</a:t>
                      </a:r>
                      <a:endParaRPr sz="2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5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성비</a:t>
                      </a:r>
                      <a:endParaRPr sz="2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7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데이터 개수</a:t>
                      </a:r>
                      <a:endParaRPr sz="2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10,284</a:t>
                      </a:r>
                      <a:endParaRPr sz="2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2,087</a:t>
                      </a:r>
                      <a:endParaRPr sz="2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7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Training Size</a:t>
                      </a:r>
                      <a:endParaRPr sz="2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8227</a:t>
                      </a:r>
                      <a:endParaRPr sz="2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1460</a:t>
                      </a:r>
                      <a:endParaRPr sz="2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87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Validation Size</a:t>
                      </a:r>
                      <a:endParaRPr sz="2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1028</a:t>
                      </a:r>
                      <a:endParaRPr sz="2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417</a:t>
                      </a:r>
                      <a:endParaRPr sz="2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87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Testing Size</a:t>
                      </a:r>
                      <a:endParaRPr sz="2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1029</a:t>
                      </a:r>
                      <a:endParaRPr sz="2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210</a:t>
                      </a:r>
                      <a:endParaRPr sz="25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</a:tbl>
          </a:graphicData>
        </a:graphic>
      </p:graphicFrame>
      <p:pic>
        <p:nvPicPr>
          <p:cNvPr id="226" name="Google Shape;226;g36d89500c83_17_261"/>
          <p:cNvPicPr preferRelativeResize="0"/>
          <p:nvPr/>
        </p:nvPicPr>
        <p:blipFill rotWithShape="1">
          <a:blip r:embed="rId6">
            <a:alphaModFix/>
          </a:blip>
          <a:srcRect b="7798" l="35108" r="37980" t="17002"/>
          <a:stretch/>
        </p:blipFill>
        <p:spPr>
          <a:xfrm>
            <a:off x="12943725" y="5484500"/>
            <a:ext cx="3600101" cy="338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8BFF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g36d89500c83_17_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00" y="311150"/>
            <a:ext cx="17703801" cy="9664701"/>
          </a:xfrm>
          <a:prstGeom prst="rect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2" name="Google Shape;232;g36d89500c83_17_1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37600" y="836150"/>
            <a:ext cx="8255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36d89500c83_17_1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1400" y="3401550"/>
            <a:ext cx="16217898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36d89500c83_17_146"/>
          <p:cNvSpPr txBox="1"/>
          <p:nvPr/>
        </p:nvSpPr>
        <p:spPr>
          <a:xfrm>
            <a:off x="1092200" y="2728450"/>
            <a:ext cx="160908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787878"/>
                </a:solidFill>
                <a:latin typeface="Open Sans"/>
                <a:ea typeface="Open Sans"/>
                <a:cs typeface="Open Sans"/>
                <a:sym typeface="Open Sans"/>
              </a:rPr>
              <a:t>Backbone이란? 이미지로부터 특징을 추출하는 역할을 하는 CNN Network</a:t>
            </a:r>
            <a:endParaRPr sz="2000">
              <a:solidFill>
                <a:srgbClr val="7878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36d89500c83_17_146"/>
          <p:cNvSpPr txBox="1"/>
          <p:nvPr/>
        </p:nvSpPr>
        <p:spPr>
          <a:xfrm>
            <a:off x="5181600" y="1610850"/>
            <a:ext cx="79248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Backbone Model</a:t>
            </a:r>
            <a:endParaRPr sz="5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36d89500c83_17_146"/>
          <p:cNvSpPr txBox="1"/>
          <p:nvPr/>
        </p:nvSpPr>
        <p:spPr>
          <a:xfrm>
            <a:off x="8801100" y="937750"/>
            <a:ext cx="673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rgbClr val="FFFFFF"/>
                </a:solidFill>
              </a:rPr>
              <a:t>3</a:t>
            </a:r>
            <a:endParaRPr/>
          </a:p>
        </p:txBody>
      </p:sp>
      <p:graphicFrame>
        <p:nvGraphicFramePr>
          <p:cNvPr id="237" name="Google Shape;237;g36d89500c83_17_146"/>
          <p:cNvGraphicFramePr/>
          <p:nvPr/>
        </p:nvGraphicFramePr>
        <p:xfrm>
          <a:off x="1028700" y="424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{6326534B-E260-4D41-8FC6-A57AA03B2035}</a:tableStyleId>
              </a:tblPr>
              <a:tblGrid>
                <a:gridCol w="3387900"/>
                <a:gridCol w="2440575"/>
                <a:gridCol w="1956600"/>
              </a:tblGrid>
              <a:tr h="883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Layer (type)</a:t>
                      </a:r>
                      <a:endParaRPr b="1"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EE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Output Shape</a:t>
                      </a:r>
                      <a:endParaRPr b="1"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EE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Param #</a:t>
                      </a:r>
                      <a:endParaRPr b="1"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EEFF"/>
                    </a:solidFill>
                  </a:tcPr>
                </a:tc>
              </a:tr>
              <a:tr h="88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VGG16(</a:t>
                      </a:r>
                      <a:r>
                        <a:rPr lang="en-US" sz="2000">
                          <a:solidFill>
                            <a:srgbClr val="3BA3FF"/>
                          </a:solidFill>
                        </a:rPr>
                        <a:t>Fuctional</a:t>
                      </a:r>
                      <a:r>
                        <a:rPr lang="en-US" sz="2000"/>
                        <a:t>)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(None, </a:t>
                      </a:r>
                      <a:r>
                        <a:rPr lang="en-US" sz="2000">
                          <a:solidFill>
                            <a:srgbClr val="5DD85D"/>
                          </a:solidFill>
                        </a:rPr>
                        <a:t>7</a:t>
                      </a:r>
                      <a:r>
                        <a:rPr lang="en-US" sz="2000"/>
                        <a:t>, </a:t>
                      </a:r>
                      <a:r>
                        <a:rPr lang="en-US" sz="2000">
                          <a:solidFill>
                            <a:srgbClr val="5DD85D"/>
                          </a:solidFill>
                        </a:rPr>
                        <a:t>7</a:t>
                      </a:r>
                      <a:r>
                        <a:rPr lang="en-US" sz="2000"/>
                        <a:t>, </a:t>
                      </a:r>
                      <a:r>
                        <a:rPr lang="en-US" sz="2000">
                          <a:solidFill>
                            <a:srgbClr val="5DD85D"/>
                          </a:solidFill>
                        </a:rPr>
                        <a:t>512</a:t>
                      </a:r>
                      <a:r>
                        <a:rPr lang="en-US" sz="2000"/>
                        <a:t>)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14,714,688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8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Slight Dropout (</a:t>
                      </a:r>
                      <a:r>
                        <a:rPr lang="en-US" sz="2000">
                          <a:solidFill>
                            <a:srgbClr val="3BA3FF"/>
                          </a:solidFill>
                        </a:rPr>
                        <a:t>Dropout</a:t>
                      </a:r>
                      <a:r>
                        <a:rPr lang="en-US" sz="2000"/>
                        <a:t>)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(None, </a:t>
                      </a:r>
                      <a:r>
                        <a:rPr lang="en-US" sz="2000">
                          <a:solidFill>
                            <a:srgbClr val="5DD85D"/>
                          </a:solidFill>
                        </a:rPr>
                        <a:t>7</a:t>
                      </a:r>
                      <a:r>
                        <a:rPr lang="en-US" sz="2000"/>
                        <a:t>, </a:t>
                      </a:r>
                      <a:r>
                        <a:rPr lang="en-US" sz="2000">
                          <a:solidFill>
                            <a:srgbClr val="5DD85D"/>
                          </a:solidFill>
                        </a:rPr>
                        <a:t>7</a:t>
                      </a:r>
                      <a:r>
                        <a:rPr lang="en-US" sz="2000"/>
                        <a:t>, </a:t>
                      </a:r>
                      <a:r>
                        <a:rPr lang="en-US" sz="2000">
                          <a:solidFill>
                            <a:srgbClr val="5DD85D"/>
                          </a:solidFill>
                        </a:rPr>
                        <a:t>512</a:t>
                      </a:r>
                      <a:r>
                        <a:rPr lang="en-US" sz="2000"/>
                        <a:t>)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8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FlattenEmbeddings(</a:t>
                      </a:r>
                      <a:r>
                        <a:rPr lang="en-US" sz="2000">
                          <a:solidFill>
                            <a:srgbClr val="3BA3FF"/>
                          </a:solidFill>
                        </a:rPr>
                        <a:t>Flatten</a:t>
                      </a:r>
                      <a:r>
                        <a:rPr lang="en-US" sz="2000"/>
                        <a:t>)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(</a:t>
                      </a:r>
                      <a:r>
                        <a:rPr lang="en-US" sz="2000"/>
                        <a:t>None</a:t>
                      </a:r>
                      <a:r>
                        <a:rPr lang="en-US" sz="2000"/>
                        <a:t>, </a:t>
                      </a:r>
                      <a:r>
                        <a:rPr lang="en-US" sz="2000">
                          <a:solidFill>
                            <a:srgbClr val="5DD85D"/>
                          </a:solidFill>
                        </a:rPr>
                        <a:t>25088</a:t>
                      </a:r>
                      <a:r>
                        <a:rPr lang="en-US" sz="2000"/>
                        <a:t>)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8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dense (</a:t>
                      </a:r>
                      <a:r>
                        <a:rPr lang="en-US" sz="2000">
                          <a:solidFill>
                            <a:srgbClr val="3BA3FF"/>
                          </a:solidFill>
                        </a:rPr>
                        <a:t>Dense</a:t>
                      </a:r>
                      <a:r>
                        <a:rPr lang="en-US" sz="2000"/>
                        <a:t>)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(</a:t>
                      </a:r>
                      <a:r>
                        <a:rPr lang="en-US" sz="2000"/>
                        <a:t>None</a:t>
                      </a:r>
                      <a:r>
                        <a:rPr lang="en-US" sz="2000"/>
                        <a:t>, </a:t>
                      </a:r>
                      <a:r>
                        <a:rPr lang="en-US" sz="2000">
                          <a:solidFill>
                            <a:srgbClr val="5DD85D"/>
                          </a:solidFill>
                        </a:rPr>
                        <a:t>256</a:t>
                      </a:r>
                      <a:r>
                        <a:rPr lang="en-US" sz="2000"/>
                        <a:t>)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6,422,784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8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AgeOutput (</a:t>
                      </a:r>
                      <a:r>
                        <a:rPr lang="en-US" sz="2000">
                          <a:solidFill>
                            <a:srgbClr val="3BA3FF"/>
                          </a:solidFill>
                        </a:rPr>
                        <a:t>Dense</a:t>
                      </a:r>
                      <a:r>
                        <a:rPr lang="en-US" sz="2000"/>
                        <a:t>)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(</a:t>
                      </a:r>
                      <a:r>
                        <a:rPr lang="en-US" sz="2000"/>
                        <a:t>None</a:t>
                      </a:r>
                      <a:r>
                        <a:rPr lang="en-US" sz="2000"/>
                        <a:t>, </a:t>
                      </a:r>
                      <a:r>
                        <a:rPr lang="en-US" sz="2000">
                          <a:solidFill>
                            <a:srgbClr val="5DD85D"/>
                          </a:solidFill>
                        </a:rPr>
                        <a:t>1</a:t>
                      </a:r>
                      <a:r>
                        <a:rPr lang="en-US" sz="2000"/>
                        <a:t>)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257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8" name="Google Shape;238;g36d89500c83_17_146"/>
          <p:cNvSpPr txBox="1"/>
          <p:nvPr/>
        </p:nvSpPr>
        <p:spPr>
          <a:xfrm>
            <a:off x="3369488" y="3583288"/>
            <a:ext cx="29511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AgeNet</a:t>
            </a:r>
            <a:endParaRPr/>
          </a:p>
        </p:txBody>
      </p:sp>
      <p:graphicFrame>
        <p:nvGraphicFramePr>
          <p:cNvPr id="239" name="Google Shape;239;g36d89500c83_17_146"/>
          <p:cNvGraphicFramePr/>
          <p:nvPr/>
        </p:nvGraphicFramePr>
        <p:xfrm>
          <a:off x="9398100" y="424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{6326534B-E260-4D41-8FC6-A57AA03B2035}</a:tableStyleId>
              </a:tblPr>
              <a:tblGrid>
                <a:gridCol w="3387900"/>
                <a:gridCol w="2440575"/>
                <a:gridCol w="1956600"/>
              </a:tblGrid>
              <a:tr h="883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Layer (type)</a:t>
                      </a:r>
                      <a:endParaRPr b="1"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E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Output Shape</a:t>
                      </a:r>
                      <a:endParaRPr b="1"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E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Param #</a:t>
                      </a:r>
                      <a:endParaRPr b="1"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E9FA"/>
                    </a:solidFill>
                  </a:tcPr>
                </a:tc>
              </a:tr>
              <a:tr h="88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RasNet15V2</a:t>
                      </a:r>
                      <a:r>
                        <a:rPr lang="en-US" sz="2000"/>
                        <a:t>(</a:t>
                      </a:r>
                      <a:r>
                        <a:rPr lang="en-US" sz="2000">
                          <a:solidFill>
                            <a:srgbClr val="3BA3FF"/>
                          </a:solidFill>
                        </a:rPr>
                        <a:t>Fuctional</a:t>
                      </a:r>
                      <a:r>
                        <a:rPr lang="en-US" sz="2000"/>
                        <a:t>)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(</a:t>
                      </a:r>
                      <a:r>
                        <a:rPr lang="en-US" sz="2000"/>
                        <a:t>None</a:t>
                      </a:r>
                      <a:r>
                        <a:rPr lang="en-US" sz="2000"/>
                        <a:t>, </a:t>
                      </a:r>
                      <a:r>
                        <a:rPr lang="en-US" sz="2000">
                          <a:solidFill>
                            <a:srgbClr val="5DD85D"/>
                          </a:solidFill>
                        </a:rPr>
                        <a:t>7</a:t>
                      </a: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en-US" sz="2000">
                          <a:solidFill>
                            <a:srgbClr val="5DD85D"/>
                          </a:solidFill>
                        </a:rPr>
                        <a:t>7</a:t>
                      </a: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sz="2000">
                          <a:solidFill>
                            <a:srgbClr val="5DD85D"/>
                          </a:solidFill>
                        </a:rPr>
                        <a:t> 2048</a:t>
                      </a:r>
                      <a:r>
                        <a:rPr lang="en-US" sz="2000"/>
                        <a:t>)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58,331,648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8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Slight Dropout (</a:t>
                      </a:r>
                      <a:r>
                        <a:rPr lang="en-US" sz="2000">
                          <a:solidFill>
                            <a:srgbClr val="3BA3FF"/>
                          </a:solidFill>
                        </a:rPr>
                        <a:t>Dropout</a:t>
                      </a:r>
                      <a:r>
                        <a:rPr lang="en-US" sz="2000"/>
                        <a:t>)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(</a:t>
                      </a:r>
                      <a:r>
                        <a:rPr lang="en-US" sz="2000"/>
                        <a:t>None</a:t>
                      </a:r>
                      <a:r>
                        <a:rPr lang="en-US" sz="2000"/>
                        <a:t>, </a:t>
                      </a:r>
                      <a:r>
                        <a:rPr lang="en-US" sz="2000">
                          <a:solidFill>
                            <a:srgbClr val="5DD85D"/>
                          </a:solidFill>
                        </a:rPr>
                        <a:t>7</a:t>
                      </a: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en-US" sz="2000">
                          <a:solidFill>
                            <a:srgbClr val="5DD85D"/>
                          </a:solidFill>
                        </a:rPr>
                        <a:t>7</a:t>
                      </a: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en-US" sz="2000">
                          <a:solidFill>
                            <a:srgbClr val="5DD85D"/>
                          </a:solidFill>
                        </a:rPr>
                        <a:t> 2048</a:t>
                      </a:r>
                      <a:r>
                        <a:rPr lang="en-US" sz="2000"/>
                        <a:t>)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8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GlobalAvPooling</a:t>
                      </a:r>
                      <a:endParaRPr sz="2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(</a:t>
                      </a:r>
                      <a:r>
                        <a:rPr lang="en-US" sz="2000">
                          <a:solidFill>
                            <a:srgbClr val="3BA3FF"/>
                          </a:solidFill>
                        </a:rPr>
                        <a:t>GlovalAveragePooling2D</a:t>
                      </a:r>
                      <a:r>
                        <a:rPr lang="en-US" sz="2000"/>
                        <a:t>)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(None, </a:t>
                      </a:r>
                      <a:r>
                        <a:rPr lang="en-US" sz="2000">
                          <a:solidFill>
                            <a:srgbClr val="5DD85D"/>
                          </a:solidFill>
                        </a:rPr>
                        <a:t>2048</a:t>
                      </a:r>
                      <a:r>
                        <a:rPr lang="en-US" sz="2000"/>
                        <a:t>)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8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gender (</a:t>
                      </a:r>
                      <a:r>
                        <a:rPr lang="en-US" sz="2000">
                          <a:solidFill>
                            <a:srgbClr val="3BA3FF"/>
                          </a:solidFill>
                        </a:rPr>
                        <a:t>Dense</a:t>
                      </a:r>
                      <a:r>
                        <a:rPr lang="en-US" sz="2000"/>
                        <a:t>)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(None, </a:t>
                      </a:r>
                      <a:r>
                        <a:rPr lang="en-US" sz="2000">
                          <a:solidFill>
                            <a:srgbClr val="5DD85D"/>
                          </a:solidFill>
                        </a:rPr>
                        <a:t>1</a:t>
                      </a:r>
                      <a:r>
                        <a:rPr lang="en-US" sz="2000"/>
                        <a:t>)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2,049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0" name="Google Shape;240;g36d89500c83_17_146"/>
          <p:cNvSpPr txBox="1"/>
          <p:nvPr/>
        </p:nvSpPr>
        <p:spPr>
          <a:xfrm>
            <a:off x="11891288" y="3583288"/>
            <a:ext cx="29511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Gender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Net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